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0" r:id="rId1"/>
    <p:sldMasterId id="2147483784" r:id="rId2"/>
    <p:sldMasterId id="2147483808" r:id="rId3"/>
    <p:sldMasterId id="2147483832" r:id="rId4"/>
    <p:sldMasterId id="2147483844" r:id="rId5"/>
    <p:sldMasterId id="2147483856" r:id="rId6"/>
    <p:sldMasterId id="2147483868" r:id="rId7"/>
  </p:sldMasterIdLst>
  <p:notesMasterIdLst>
    <p:notesMasterId r:id="rId49"/>
  </p:notesMasterIdLst>
  <p:handoutMasterIdLst>
    <p:handoutMasterId r:id="rId50"/>
  </p:handoutMasterIdLst>
  <p:sldIdLst>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267" r:id="rId28"/>
    <p:sldId id="268" r:id="rId29"/>
    <p:sldId id="365" r:id="rId30"/>
    <p:sldId id="366" r:id="rId31"/>
    <p:sldId id="367" r:id="rId32"/>
    <p:sldId id="375" r:id="rId33"/>
    <p:sldId id="368" r:id="rId34"/>
    <p:sldId id="376" r:id="rId35"/>
    <p:sldId id="372" r:id="rId36"/>
    <p:sldId id="379" r:id="rId37"/>
    <p:sldId id="380" r:id="rId38"/>
    <p:sldId id="383" r:id="rId39"/>
    <p:sldId id="381" r:id="rId40"/>
    <p:sldId id="373" r:id="rId41"/>
    <p:sldId id="382" r:id="rId42"/>
    <p:sldId id="385" r:id="rId43"/>
    <p:sldId id="386" r:id="rId44"/>
    <p:sldId id="363" r:id="rId45"/>
    <p:sldId id="369" r:id="rId46"/>
    <p:sldId id="370" r:id="rId47"/>
    <p:sldId id="371" r:id="rId4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387"/>
          </p14:sldIdLst>
        </p14:section>
        <p14:section name="Intro" id="{72F649E6-57AE-6947-B097-12071DA503CC}">
          <p14:sldIdLst>
            <p14:sldId id="388"/>
          </p14:sldIdLst>
        </p14:section>
        <p14:section name="Team" id="{6713544B-1DDD-704E-BC91-9991C22143A4}">
          <p14:sldIdLst>
            <p14:sldId id="389"/>
            <p14:sldId id="390"/>
          </p14:sldIdLst>
        </p14:section>
        <p14:section name="Project" id="{CF6E4796-9B72-A044-997B-7AFAEDBD536D}">
          <p14:sldIdLst>
            <p14:sldId id="391"/>
            <p14:sldId id="392"/>
            <p14:sldId id="393"/>
            <p14:sldId id="394"/>
            <p14:sldId id="395"/>
          </p14:sldIdLst>
        </p14:section>
        <p14:section name="Progress" id="{481F4E4C-C6AE-A041-B893-86232C9EB660}">
          <p14:sldIdLst>
            <p14:sldId id="396"/>
            <p14:sldId id="397"/>
            <p14:sldId id="398"/>
          </p14:sldIdLst>
        </p14:section>
        <p14:section name="Approach" id="{DC510BE1-77B9-534F-BA6B-EE21526E8897}">
          <p14:sldIdLst>
            <p14:sldId id="399"/>
            <p14:sldId id="400"/>
            <p14:sldId id="401"/>
            <p14:sldId id="402"/>
            <p14:sldId id="403"/>
            <p14:sldId id="404"/>
            <p14:sldId id="405"/>
            <p14:sldId id="406"/>
            <p14:sldId id="267"/>
            <p14:sldId id="268"/>
            <p14:sldId id="365"/>
            <p14:sldId id="366"/>
            <p14:sldId id="367"/>
            <p14:sldId id="375"/>
            <p14:sldId id="368"/>
            <p14:sldId id="376"/>
            <p14:sldId id="372"/>
            <p14:sldId id="379"/>
            <p14:sldId id="380"/>
            <p14:sldId id="383"/>
            <p14:sldId id="381"/>
            <p14:sldId id="373"/>
          </p14:sldIdLst>
        </p14:section>
        <p14:section name="Lessons" id="{67F6F4B2-873B-FD4E-917B-DC561BF181EE}">
          <p14:sldIdLst/>
        </p14:section>
        <p14:section name="Roadmap" id="{81AC7E30-41FA-BB4C-8437-004F340796DB}">
          <p14:sldIdLst>
            <p14:sldId id="382"/>
            <p14:sldId id="385"/>
            <p14:sldId id="386"/>
          </p14:sldIdLst>
        </p14:section>
        <p14:section name="Backup" id="{AB47F29E-45A7-1247-975D-66DE5DEC50A9}">
          <p14:sldIdLst>
            <p14:sldId id="363"/>
            <p14:sldId id="369"/>
            <p14:sldId id="370"/>
            <p14:sldId id="3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4" autoAdjust="0"/>
    <p:restoredTop sz="73090" autoAdjust="0"/>
  </p:normalViewPr>
  <p:slideViewPr>
    <p:cSldViewPr>
      <p:cViewPr>
        <p:scale>
          <a:sx n="72" d="100"/>
          <a:sy n="72" d="100"/>
        </p:scale>
        <p:origin x="-117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manualLayout>
          <c:layoutTarget val="inner"/>
          <c:xMode val="edge"/>
          <c:yMode val="edge"/>
          <c:x val="0.00823114323824276"/>
          <c:y val="0.010647736611886"/>
          <c:w val="0.966558775439955"/>
          <c:h val="0.769662351528093"/>
        </c:manualLayout>
      </c:layout>
      <c:lineChart>
        <c:grouping val="standard"/>
        <c:varyColors val="0"/>
        <c:ser>
          <c:idx val="0"/>
          <c:order val="0"/>
          <c:tx>
            <c:strRef>
              <c:f>EV!$D$37</c:f>
              <c:strCache>
                <c:ptCount val="1"/>
                <c:pt idx="0">
                  <c:v>Planned EV</c:v>
                </c:pt>
              </c:strCache>
            </c:strRef>
          </c:tx>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pt idx="12">
                  <c:v>24.0</c:v>
                </c:pt>
              </c:numCache>
            </c:numRef>
          </c:val>
          <c:smooth val="0"/>
        </c:ser>
        <c:dLbls>
          <c:showLegendKey val="0"/>
          <c:showVal val="0"/>
          <c:showCatName val="0"/>
          <c:showSerName val="0"/>
          <c:showPercent val="0"/>
          <c:showBubbleSize val="0"/>
        </c:dLbls>
        <c:marker val="1"/>
        <c:smooth val="0"/>
        <c:axId val="-2111406680"/>
        <c:axId val="-2111388072"/>
      </c:lineChart>
      <c:catAx>
        <c:axId val="-2111406680"/>
        <c:scaling>
          <c:orientation val="minMax"/>
        </c:scaling>
        <c:delete val="1"/>
        <c:axPos val="b"/>
        <c:majorTickMark val="none"/>
        <c:minorTickMark val="none"/>
        <c:tickLblPos val="nextTo"/>
        <c:crossAx val="-2111388072"/>
        <c:crosses val="autoZero"/>
        <c:auto val="1"/>
        <c:lblAlgn val="ctr"/>
        <c:lblOffset val="100"/>
        <c:noMultiLvlLbl val="0"/>
      </c:catAx>
      <c:valAx>
        <c:axId val="-2111388072"/>
        <c:scaling>
          <c:orientation val="minMax"/>
        </c:scaling>
        <c:delete val="1"/>
        <c:axPos val="l"/>
        <c:numFmt formatCode="General" sourceLinked="1"/>
        <c:majorTickMark val="none"/>
        <c:minorTickMark val="none"/>
        <c:tickLblPos val="nextTo"/>
        <c:crossAx val="-2111406680"/>
        <c:crosses val="autoZero"/>
        <c:crossBetween val="between"/>
      </c:valAx>
    </c:plotArea>
    <c:legend>
      <c:legendPos val="b"/>
      <c:layout>
        <c:manualLayout>
          <c:xMode val="edge"/>
          <c:yMode val="edge"/>
          <c:x val="0.0323974944308432"/>
          <c:y val="0.210057206432155"/>
          <c:w val="0.33296719160105"/>
          <c:h val="0.0784045108768184"/>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Iteration</a:t>
            </a:r>
            <a:r>
              <a:rPr lang="en-US" baseline="0" dirty="0" smtClean="0"/>
              <a:t> Burn down Exemplar</a:t>
            </a:r>
            <a:endParaRPr lang="en-US" dirty="0"/>
          </a:p>
        </c:rich>
      </c:tx>
      <c:layout/>
      <c:overlay val="0"/>
    </c:title>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145.98</c:v>
                </c:pt>
                <c:pt idx="2">
                  <c:v>121.65</c:v>
                </c:pt>
                <c:pt idx="3">
                  <c:v>97.32</c:v>
                </c:pt>
                <c:pt idx="4">
                  <c:v>72.99</c:v>
                </c:pt>
                <c:pt idx="5">
                  <c:v>48.66</c:v>
                </c:pt>
                <c:pt idx="6">
                  <c:v>14.33</c:v>
                </c:pt>
                <c:pt idx="7">
                  <c:v>0.0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c:v>
                </c:pt>
                <c:pt idx="2">
                  <c:v>150.25</c:v>
                </c:pt>
                <c:pt idx="3" formatCode="#,##0.00">
                  <c:v>135.75</c:v>
                </c:pt>
                <c:pt idx="4" formatCode="#,##0.00">
                  <c:v>82.0</c:v>
                </c:pt>
                <c:pt idx="5">
                  <c:v>82.0</c:v>
                </c:pt>
                <c:pt idx="6">
                  <c:v>72.0</c:v>
                </c:pt>
                <c:pt idx="7" formatCode="#,##0.00">
                  <c:v>0.0</c:v>
                </c:pt>
              </c:numCache>
            </c:numRef>
          </c:val>
          <c:smooth val="0"/>
        </c:ser>
        <c:dLbls>
          <c:showLegendKey val="0"/>
          <c:showVal val="0"/>
          <c:showCatName val="0"/>
          <c:showSerName val="0"/>
          <c:showPercent val="0"/>
          <c:showBubbleSize val="0"/>
        </c:dLbls>
        <c:marker val="1"/>
        <c:smooth val="0"/>
        <c:axId val="-2125527992"/>
        <c:axId val="2146345336"/>
      </c:lineChart>
      <c:catAx>
        <c:axId val="-2125527992"/>
        <c:scaling>
          <c:orientation val="minMax"/>
        </c:scaling>
        <c:delete val="0"/>
        <c:axPos val="b"/>
        <c:numFmt formatCode="General" sourceLinked="1"/>
        <c:majorTickMark val="none"/>
        <c:minorTickMark val="none"/>
        <c:tickLblPos val="nextTo"/>
        <c:crossAx val="2146345336"/>
        <c:crosses val="autoZero"/>
        <c:auto val="1"/>
        <c:lblAlgn val="ctr"/>
        <c:lblOffset val="100"/>
        <c:noMultiLvlLbl val="0"/>
      </c:catAx>
      <c:valAx>
        <c:axId val="2146345336"/>
        <c:scaling>
          <c:orientation val="minMax"/>
        </c:scaling>
        <c:delete val="0"/>
        <c:axPos val="l"/>
        <c:majorGridlines/>
        <c:title>
          <c:tx>
            <c:rich>
              <a:bodyPr/>
              <a:lstStyle/>
              <a:p>
                <a:pPr>
                  <a:defRPr/>
                </a:pPr>
                <a:r>
                  <a:rPr lang="en-US" dirty="0" smtClean="0"/>
                  <a:t>Person-hours</a:t>
                </a:r>
                <a:endParaRPr lang="en-US" dirty="0"/>
              </a:p>
            </c:rich>
          </c:tx>
          <c:layout/>
          <c:overlay val="0"/>
        </c:title>
        <c:numFmt formatCode="#,##0.00" sourceLinked="1"/>
        <c:majorTickMark val="none"/>
        <c:minorTickMark val="none"/>
        <c:tickLblPos val="nextTo"/>
        <c:crossAx val="-2125527992"/>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80EC-29E9-1C4A-B976-A5AD1CB9EE76}" type="doc">
      <dgm:prSet loTypeId="urn:microsoft.com/office/officeart/2005/8/layout/hierarchy6" loCatId="" qsTypeId="urn:microsoft.com/office/officeart/2005/8/quickstyle/simple2" qsCatId="simple" csTypeId="urn:microsoft.com/office/officeart/2005/8/colors/accent0_2" csCatId="mainScheme" phldr="1"/>
      <dgm:spPr/>
      <dgm:t>
        <a:bodyPr/>
        <a:lstStyle/>
        <a:p>
          <a:endParaRPr lang="en-US"/>
        </a:p>
      </dgm:t>
    </dgm:pt>
    <dgm:pt modelId="{D747CDD5-3E83-CC48-843F-C9DE08C728BE}">
      <dgm:prSet phldrT="[Text]" custT="1"/>
      <dgm:spPr>
        <a:solidFill>
          <a:srgbClr val="84C50F"/>
        </a:solidFill>
      </dgm:spPr>
      <dgm:t>
        <a:bodyPr/>
        <a:lstStyle/>
        <a:p>
          <a:r>
            <a:rPr lang="en-US" sz="1800" dirty="0" smtClean="0"/>
            <a:t>Scalability</a:t>
          </a:r>
          <a:endParaRPr lang="en-US" sz="1800" dirty="0"/>
        </a:p>
      </dgm:t>
    </dgm:pt>
    <dgm:pt modelId="{1FA9629D-10BC-AB43-86D0-6B717AB119E2}" type="parTrans" cxnId="{62B19248-AF2F-3B41-A3AB-4C2076917089}">
      <dgm:prSet/>
      <dgm:spPr/>
      <dgm:t>
        <a:bodyPr/>
        <a:lstStyle/>
        <a:p>
          <a:endParaRPr lang="en-US"/>
        </a:p>
      </dgm:t>
    </dgm:pt>
    <dgm:pt modelId="{48652192-6690-8043-9DB9-AC2453271AE3}" type="sibTrans" cxnId="{62B19248-AF2F-3B41-A3AB-4C2076917089}">
      <dgm:prSet/>
      <dgm:spPr/>
      <dgm:t>
        <a:bodyPr/>
        <a:lstStyle/>
        <a:p>
          <a:endParaRPr lang="en-US"/>
        </a:p>
      </dgm:t>
    </dgm:pt>
    <dgm:pt modelId="{EEBE5718-70FB-1341-80AF-24191E136520}">
      <dgm:prSet phldrT="[Text]"/>
      <dgm:spPr>
        <a:solidFill>
          <a:srgbClr val="84C50F"/>
        </a:solidFill>
      </dgm:spPr>
      <dgm:t>
        <a:bodyPr/>
        <a:lstStyle/>
        <a:p>
          <a:r>
            <a:rPr lang="en-US" dirty="0" smtClean="0"/>
            <a:t>Use Asynchronous Connectors</a:t>
          </a:r>
          <a:endParaRPr lang="en-US" dirty="0"/>
        </a:p>
      </dgm:t>
    </dgm:pt>
    <dgm:pt modelId="{CCCD1C89-5B4E-2844-94B2-27ABC3510880}" type="parTrans" cxnId="{487913B0-5BE5-6E4E-B312-8F9CA3B5479E}">
      <dgm:prSet/>
      <dgm:spPr/>
      <dgm:t>
        <a:bodyPr/>
        <a:lstStyle/>
        <a:p>
          <a:endParaRPr lang="en-US"/>
        </a:p>
      </dgm:t>
    </dgm:pt>
    <dgm:pt modelId="{0B44992B-33CC-A94D-8FE0-10B42F0EF0F7}" type="sibTrans" cxnId="{487913B0-5BE5-6E4E-B312-8F9CA3B5479E}">
      <dgm:prSet/>
      <dgm:spPr/>
      <dgm:t>
        <a:bodyPr/>
        <a:lstStyle/>
        <a:p>
          <a:endParaRPr lang="en-US"/>
        </a:p>
      </dgm:t>
    </dgm:pt>
    <dgm:pt modelId="{B45873C7-0442-4B45-A73F-262BA7E159C1}">
      <dgm:prSet phldrT="[Text]"/>
      <dgm:spPr/>
      <dgm:t>
        <a:bodyPr/>
        <a:lstStyle/>
        <a:p>
          <a:r>
            <a:rPr lang="en-US" dirty="0" smtClean="0"/>
            <a:t>Avoid Distributed Transactions</a:t>
          </a:r>
          <a:endParaRPr lang="en-US" dirty="0"/>
        </a:p>
      </dgm:t>
    </dgm:pt>
    <dgm:pt modelId="{35BECC1E-BA53-094A-ADCB-01472506D80B}" type="parTrans" cxnId="{7FCC8839-F2CA-C44C-B5F4-6772761CA388}">
      <dgm:prSet/>
      <dgm:spPr/>
      <dgm:t>
        <a:bodyPr/>
        <a:lstStyle/>
        <a:p>
          <a:endParaRPr lang="en-US"/>
        </a:p>
      </dgm:t>
    </dgm:pt>
    <dgm:pt modelId="{5A381308-AA5D-BD48-A251-E4D7747195CA}" type="sibTrans" cxnId="{7FCC8839-F2CA-C44C-B5F4-6772761CA388}">
      <dgm:prSet/>
      <dgm:spPr/>
      <dgm:t>
        <a:bodyPr/>
        <a:lstStyle/>
        <a:p>
          <a:endParaRPr lang="en-US"/>
        </a:p>
      </dgm:t>
    </dgm:pt>
    <dgm:pt modelId="{E762A1CE-0A45-294F-AC44-13BD143C4FCF}">
      <dgm:prSet phldrT="[Text]"/>
      <dgm:spPr/>
      <dgm:t>
        <a:bodyPr/>
        <a:lstStyle/>
        <a:p>
          <a:r>
            <a:rPr lang="en-US" dirty="0" smtClean="0"/>
            <a:t>Small Unit of Work</a:t>
          </a:r>
          <a:endParaRPr lang="en-US" dirty="0"/>
        </a:p>
      </dgm:t>
    </dgm:pt>
    <dgm:pt modelId="{4F40E8FD-441B-064A-AC14-5E83966D5C87}" type="parTrans" cxnId="{39E212CA-DFC2-2E4C-ADDB-2E6F9C0E00D6}">
      <dgm:prSet/>
      <dgm:spPr/>
      <dgm:t>
        <a:bodyPr/>
        <a:lstStyle/>
        <a:p>
          <a:endParaRPr lang="en-US"/>
        </a:p>
      </dgm:t>
    </dgm:pt>
    <dgm:pt modelId="{A08FBD52-3C24-1B4D-BDB9-BF0998D6EACA}" type="sibTrans" cxnId="{39E212CA-DFC2-2E4C-ADDB-2E6F9C0E00D6}">
      <dgm:prSet/>
      <dgm:spPr/>
      <dgm:t>
        <a:bodyPr/>
        <a:lstStyle/>
        <a:p>
          <a:endParaRPr lang="en-US"/>
        </a:p>
      </dgm:t>
    </dgm:pt>
    <dgm:pt modelId="{EF9072E7-BF89-E24B-9227-D0F617CAF2C1}">
      <dgm:prSet phldrT="[Text]"/>
      <dgm:spPr/>
      <dgm:t>
        <a:bodyPr/>
        <a:lstStyle/>
        <a:p>
          <a:r>
            <a:rPr lang="en-US" dirty="0" smtClean="0"/>
            <a:t>Redundant Hosting</a:t>
          </a:r>
          <a:endParaRPr lang="en-US" dirty="0"/>
        </a:p>
      </dgm:t>
    </dgm:pt>
    <dgm:pt modelId="{15B7CF97-1A1C-1E41-BC00-C6FB00FF1B80}" type="parTrans" cxnId="{3DF0784F-AC04-524B-BE8A-410A378F67A9}">
      <dgm:prSet/>
      <dgm:spPr/>
      <dgm:t>
        <a:bodyPr/>
        <a:lstStyle/>
        <a:p>
          <a:endParaRPr lang="en-US"/>
        </a:p>
      </dgm:t>
    </dgm:pt>
    <dgm:pt modelId="{72C137FB-88FA-BA41-A36E-7999491F3D51}" type="sibTrans" cxnId="{3DF0784F-AC04-524B-BE8A-410A378F67A9}">
      <dgm:prSet/>
      <dgm:spPr/>
      <dgm:t>
        <a:bodyPr/>
        <a:lstStyle/>
        <a:p>
          <a:endParaRPr lang="en-US"/>
        </a:p>
      </dgm:t>
    </dgm:pt>
    <dgm:pt modelId="{DF0306F9-FB70-1540-AD1B-5B541D8577BE}">
      <dgm:prSet phldrT="[Text]"/>
      <dgm:spPr>
        <a:solidFill>
          <a:srgbClr val="84C50F"/>
        </a:solidFill>
      </dgm:spPr>
      <dgm:t>
        <a:bodyPr/>
        <a:lstStyle/>
        <a:p>
          <a:r>
            <a:rPr lang="en-US" dirty="0" smtClean="0"/>
            <a:t>System Throughput</a:t>
          </a:r>
          <a:endParaRPr lang="en-US" dirty="0"/>
        </a:p>
      </dgm:t>
    </dgm:pt>
    <dgm:pt modelId="{214DB675-51A0-A047-BBFB-75BB46E3D47C}" type="parTrans" cxnId="{B8C0CEC7-0C8B-4244-BE52-F1D8518F356C}">
      <dgm:prSet/>
      <dgm:spPr/>
      <dgm:t>
        <a:bodyPr/>
        <a:lstStyle/>
        <a:p>
          <a:endParaRPr lang="en-US"/>
        </a:p>
      </dgm:t>
    </dgm:pt>
    <dgm:pt modelId="{754541F0-0720-A64F-BAD2-3F206A3AB746}" type="sibTrans" cxnId="{B8C0CEC7-0C8B-4244-BE52-F1D8518F356C}">
      <dgm:prSet/>
      <dgm:spPr/>
      <dgm:t>
        <a:bodyPr/>
        <a:lstStyle/>
        <a:p>
          <a:endParaRPr lang="en-US"/>
        </a:p>
      </dgm:t>
    </dgm:pt>
    <dgm:pt modelId="{EB544FC8-6A2B-E34F-8120-7E7CF02E31D9}" type="pres">
      <dgm:prSet presAssocID="{AADF80EC-29E9-1C4A-B976-A5AD1CB9EE76}" presName="mainComposite" presStyleCnt="0">
        <dgm:presLayoutVars>
          <dgm:chPref val="1"/>
          <dgm:dir/>
          <dgm:animOne val="branch"/>
          <dgm:animLvl val="lvl"/>
          <dgm:resizeHandles val="exact"/>
        </dgm:presLayoutVars>
      </dgm:prSet>
      <dgm:spPr/>
      <dgm:t>
        <a:bodyPr/>
        <a:lstStyle/>
        <a:p>
          <a:endParaRPr lang="en-US"/>
        </a:p>
      </dgm:t>
    </dgm:pt>
    <dgm:pt modelId="{5CE13A70-CA9B-4541-AFE5-4EF7A98948C0}" type="pres">
      <dgm:prSet presAssocID="{AADF80EC-29E9-1C4A-B976-A5AD1CB9EE76}" presName="hierFlow" presStyleCnt="0"/>
      <dgm:spPr/>
    </dgm:pt>
    <dgm:pt modelId="{172D1C71-E405-E547-ABC7-514FB94E27D5}" type="pres">
      <dgm:prSet presAssocID="{AADF80EC-29E9-1C4A-B976-A5AD1CB9EE76}" presName="hierChild1" presStyleCnt="0">
        <dgm:presLayoutVars>
          <dgm:chPref val="1"/>
          <dgm:animOne val="branch"/>
          <dgm:animLvl val="lvl"/>
        </dgm:presLayoutVars>
      </dgm:prSet>
      <dgm:spPr/>
    </dgm:pt>
    <dgm:pt modelId="{45DBF5A4-A34D-2B47-9A26-F1A6A9CEBA8E}" type="pres">
      <dgm:prSet presAssocID="{D747CDD5-3E83-CC48-843F-C9DE08C728BE}" presName="Name14" presStyleCnt="0"/>
      <dgm:spPr/>
    </dgm:pt>
    <dgm:pt modelId="{392A4A01-9456-3842-9C37-B4BB8C701213}" type="pres">
      <dgm:prSet presAssocID="{D747CDD5-3E83-CC48-843F-C9DE08C728BE}" presName="level1Shape" presStyleLbl="node0" presStyleIdx="0" presStyleCnt="1" custScaleX="170798" custLinFactNeighborX="48538" custLinFactNeighborY="-28672">
        <dgm:presLayoutVars>
          <dgm:chPref val="3"/>
        </dgm:presLayoutVars>
      </dgm:prSet>
      <dgm:spPr/>
      <dgm:t>
        <a:bodyPr/>
        <a:lstStyle/>
        <a:p>
          <a:endParaRPr lang="en-US"/>
        </a:p>
      </dgm:t>
    </dgm:pt>
    <dgm:pt modelId="{B5EEE142-14F2-5342-A424-B5C245CA66CE}" type="pres">
      <dgm:prSet presAssocID="{D747CDD5-3E83-CC48-843F-C9DE08C728BE}" presName="hierChild2" presStyleCnt="0"/>
      <dgm:spPr/>
    </dgm:pt>
    <dgm:pt modelId="{95EF23D4-9BA7-AA4C-B631-3F6AB7E35210}" type="pres">
      <dgm:prSet presAssocID="{CCCD1C89-5B4E-2844-94B2-27ABC3510880}" presName="Name19" presStyleLbl="parChTrans1D2" presStyleIdx="0" presStyleCnt="4"/>
      <dgm:spPr/>
      <dgm:t>
        <a:bodyPr/>
        <a:lstStyle/>
        <a:p>
          <a:endParaRPr lang="en-US"/>
        </a:p>
      </dgm:t>
    </dgm:pt>
    <dgm:pt modelId="{A9238A2A-191F-D74C-A4DC-11299F98B7CA}" type="pres">
      <dgm:prSet presAssocID="{EEBE5718-70FB-1341-80AF-24191E136520}" presName="Name21" presStyleCnt="0"/>
      <dgm:spPr/>
    </dgm:pt>
    <dgm:pt modelId="{11FFED36-E063-D14E-A2B1-A8C6ECE69A32}" type="pres">
      <dgm:prSet presAssocID="{EEBE5718-70FB-1341-80AF-24191E136520}" presName="level2Shape" presStyleLbl="node2" presStyleIdx="0" presStyleCnt="4" custScaleX="150838"/>
      <dgm:spPr/>
      <dgm:t>
        <a:bodyPr/>
        <a:lstStyle/>
        <a:p>
          <a:endParaRPr lang="en-US"/>
        </a:p>
      </dgm:t>
    </dgm:pt>
    <dgm:pt modelId="{7324D4A2-40B2-544F-BD61-7F04E25A05D3}" type="pres">
      <dgm:prSet presAssocID="{EEBE5718-70FB-1341-80AF-24191E136520}" presName="hierChild3" presStyleCnt="0"/>
      <dgm:spPr/>
    </dgm:pt>
    <dgm:pt modelId="{6DB7D7B5-64F7-184F-A635-50B1C4947D39}" type="pres">
      <dgm:prSet presAssocID="{214DB675-51A0-A047-BBFB-75BB46E3D47C}" presName="Name19" presStyleLbl="parChTrans1D3" presStyleIdx="0" presStyleCnt="1"/>
      <dgm:spPr/>
      <dgm:t>
        <a:bodyPr/>
        <a:lstStyle/>
        <a:p>
          <a:endParaRPr lang="en-US"/>
        </a:p>
      </dgm:t>
    </dgm:pt>
    <dgm:pt modelId="{681DD61F-A194-7142-AE56-E5DE4EA49C98}" type="pres">
      <dgm:prSet presAssocID="{DF0306F9-FB70-1540-AD1B-5B541D8577BE}" presName="Name21" presStyleCnt="0"/>
      <dgm:spPr/>
    </dgm:pt>
    <dgm:pt modelId="{767772AB-3207-D541-B34F-437A549CB1CB}" type="pres">
      <dgm:prSet presAssocID="{DF0306F9-FB70-1540-AD1B-5B541D8577BE}" presName="level2Shape" presStyleLbl="node3" presStyleIdx="0" presStyleCnt="1"/>
      <dgm:spPr/>
      <dgm:t>
        <a:bodyPr/>
        <a:lstStyle/>
        <a:p>
          <a:endParaRPr lang="en-US"/>
        </a:p>
      </dgm:t>
    </dgm:pt>
    <dgm:pt modelId="{F0B0136F-A280-5D40-96E2-038326D7B7C4}" type="pres">
      <dgm:prSet presAssocID="{DF0306F9-FB70-1540-AD1B-5B541D8577BE}" presName="hierChild3" presStyleCnt="0"/>
      <dgm:spPr/>
    </dgm:pt>
    <dgm:pt modelId="{F343931B-9949-2C40-8A76-F52A62FDF593}" type="pres">
      <dgm:prSet presAssocID="{35BECC1E-BA53-094A-ADCB-01472506D80B}" presName="Name19" presStyleLbl="parChTrans1D2" presStyleIdx="1" presStyleCnt="4"/>
      <dgm:spPr/>
      <dgm:t>
        <a:bodyPr/>
        <a:lstStyle/>
        <a:p>
          <a:endParaRPr lang="en-US"/>
        </a:p>
      </dgm:t>
    </dgm:pt>
    <dgm:pt modelId="{3DE5AEB1-9960-F24C-A8DE-B9355FDDC4DA}" type="pres">
      <dgm:prSet presAssocID="{B45873C7-0442-4B45-A73F-262BA7E159C1}" presName="Name21" presStyleCnt="0"/>
      <dgm:spPr/>
    </dgm:pt>
    <dgm:pt modelId="{3E8E5D45-1A08-F040-814C-9229B42F3330}" type="pres">
      <dgm:prSet presAssocID="{B45873C7-0442-4B45-A73F-262BA7E159C1}" presName="level2Shape" presStyleLbl="node2" presStyleIdx="1" presStyleCnt="4" custScaleX="165151"/>
      <dgm:spPr/>
      <dgm:t>
        <a:bodyPr/>
        <a:lstStyle/>
        <a:p>
          <a:endParaRPr lang="en-US"/>
        </a:p>
      </dgm:t>
    </dgm:pt>
    <dgm:pt modelId="{113871B0-EB00-F444-8BF0-6615238C8E41}" type="pres">
      <dgm:prSet presAssocID="{B45873C7-0442-4B45-A73F-262BA7E159C1}" presName="hierChild3" presStyleCnt="0"/>
      <dgm:spPr/>
    </dgm:pt>
    <dgm:pt modelId="{FBD78BB4-7EF1-B84F-AC20-9518677EEF13}" type="pres">
      <dgm:prSet presAssocID="{4F40E8FD-441B-064A-AC14-5E83966D5C87}" presName="Name19" presStyleLbl="parChTrans1D2" presStyleIdx="2" presStyleCnt="4"/>
      <dgm:spPr/>
      <dgm:t>
        <a:bodyPr/>
        <a:lstStyle/>
        <a:p>
          <a:endParaRPr lang="en-US"/>
        </a:p>
      </dgm:t>
    </dgm:pt>
    <dgm:pt modelId="{23FA6D33-2C4A-3749-B366-637D8E155886}" type="pres">
      <dgm:prSet presAssocID="{E762A1CE-0A45-294F-AC44-13BD143C4FCF}" presName="Name21" presStyleCnt="0"/>
      <dgm:spPr/>
    </dgm:pt>
    <dgm:pt modelId="{55DDA608-2C26-4641-BFD6-C4571866C86D}" type="pres">
      <dgm:prSet presAssocID="{E762A1CE-0A45-294F-AC44-13BD143C4FCF}" presName="level2Shape" presStyleLbl="node2" presStyleIdx="2" presStyleCnt="4"/>
      <dgm:spPr/>
      <dgm:t>
        <a:bodyPr/>
        <a:lstStyle/>
        <a:p>
          <a:endParaRPr lang="en-US"/>
        </a:p>
      </dgm:t>
    </dgm:pt>
    <dgm:pt modelId="{70117643-272D-E747-AB1D-F82ED5DA7302}" type="pres">
      <dgm:prSet presAssocID="{E762A1CE-0A45-294F-AC44-13BD143C4FCF}" presName="hierChild3" presStyleCnt="0"/>
      <dgm:spPr/>
    </dgm:pt>
    <dgm:pt modelId="{A77A6C8D-DC0F-2144-8A3A-DC299753C574}" type="pres">
      <dgm:prSet presAssocID="{15B7CF97-1A1C-1E41-BC00-C6FB00FF1B80}" presName="Name19" presStyleLbl="parChTrans1D2" presStyleIdx="3" presStyleCnt="4"/>
      <dgm:spPr/>
      <dgm:t>
        <a:bodyPr/>
        <a:lstStyle/>
        <a:p>
          <a:endParaRPr lang="en-US"/>
        </a:p>
      </dgm:t>
    </dgm:pt>
    <dgm:pt modelId="{D1AC804B-C116-FB4C-A15A-9B0714BEF721}" type="pres">
      <dgm:prSet presAssocID="{EF9072E7-BF89-E24B-9227-D0F617CAF2C1}" presName="Name21" presStyleCnt="0"/>
      <dgm:spPr/>
    </dgm:pt>
    <dgm:pt modelId="{39CF996C-A400-4546-96DB-EDB69AED5A06}" type="pres">
      <dgm:prSet presAssocID="{EF9072E7-BF89-E24B-9227-D0F617CAF2C1}" presName="level2Shape" presStyleLbl="node2" presStyleIdx="3" presStyleCnt="4"/>
      <dgm:spPr/>
      <dgm:t>
        <a:bodyPr/>
        <a:lstStyle/>
        <a:p>
          <a:endParaRPr lang="en-US"/>
        </a:p>
      </dgm:t>
    </dgm:pt>
    <dgm:pt modelId="{8043B34F-EE95-6E4A-8956-81D6CE63C205}" type="pres">
      <dgm:prSet presAssocID="{EF9072E7-BF89-E24B-9227-D0F617CAF2C1}" presName="hierChild3" presStyleCnt="0"/>
      <dgm:spPr/>
    </dgm:pt>
    <dgm:pt modelId="{58A60AF4-035C-A349-8442-B5AD3CCDC78B}" type="pres">
      <dgm:prSet presAssocID="{AADF80EC-29E9-1C4A-B976-A5AD1CB9EE76}" presName="bgShapesFlow" presStyleCnt="0"/>
      <dgm:spPr/>
    </dgm:pt>
  </dgm:ptLst>
  <dgm:cxnLst>
    <dgm:cxn modelId="{D59F4D83-0847-464B-900A-0C8BE2D3856B}" type="presOf" srcId="{EEBE5718-70FB-1341-80AF-24191E136520}" destId="{11FFED36-E063-D14E-A2B1-A8C6ECE69A32}" srcOrd="0" destOrd="0" presId="urn:microsoft.com/office/officeart/2005/8/layout/hierarchy6"/>
    <dgm:cxn modelId="{8CB3B7E2-13AD-0140-86C8-36484F4B0FA2}" type="presOf" srcId="{B45873C7-0442-4B45-A73F-262BA7E159C1}" destId="{3E8E5D45-1A08-F040-814C-9229B42F3330}" srcOrd="0" destOrd="0" presId="urn:microsoft.com/office/officeart/2005/8/layout/hierarchy6"/>
    <dgm:cxn modelId="{162EE621-794A-1242-9AB9-49FA1893B5A6}" type="presOf" srcId="{15B7CF97-1A1C-1E41-BC00-C6FB00FF1B80}" destId="{A77A6C8D-DC0F-2144-8A3A-DC299753C574}" srcOrd="0" destOrd="0" presId="urn:microsoft.com/office/officeart/2005/8/layout/hierarchy6"/>
    <dgm:cxn modelId="{7FCC8839-F2CA-C44C-B5F4-6772761CA388}" srcId="{D747CDD5-3E83-CC48-843F-C9DE08C728BE}" destId="{B45873C7-0442-4B45-A73F-262BA7E159C1}" srcOrd="1" destOrd="0" parTransId="{35BECC1E-BA53-094A-ADCB-01472506D80B}" sibTransId="{5A381308-AA5D-BD48-A251-E4D7747195CA}"/>
    <dgm:cxn modelId="{2D3434B0-E750-814A-AF7C-CE34C9588DE2}" type="presOf" srcId="{AADF80EC-29E9-1C4A-B976-A5AD1CB9EE76}" destId="{EB544FC8-6A2B-E34F-8120-7E7CF02E31D9}" srcOrd="0" destOrd="0" presId="urn:microsoft.com/office/officeart/2005/8/layout/hierarchy6"/>
    <dgm:cxn modelId="{47C664F8-E584-8F48-B1E5-C0E1CC9DF465}" type="presOf" srcId="{214DB675-51A0-A047-BBFB-75BB46E3D47C}" destId="{6DB7D7B5-64F7-184F-A635-50B1C4947D39}" srcOrd="0" destOrd="0" presId="urn:microsoft.com/office/officeart/2005/8/layout/hierarchy6"/>
    <dgm:cxn modelId="{BB6080A5-A4D2-8345-BEC8-BB948729F02D}" type="presOf" srcId="{E762A1CE-0A45-294F-AC44-13BD143C4FCF}" destId="{55DDA608-2C26-4641-BFD6-C4571866C86D}" srcOrd="0" destOrd="0" presId="urn:microsoft.com/office/officeart/2005/8/layout/hierarchy6"/>
    <dgm:cxn modelId="{9E464EDF-B028-D64C-9315-15B6058438D2}" type="presOf" srcId="{35BECC1E-BA53-094A-ADCB-01472506D80B}" destId="{F343931B-9949-2C40-8A76-F52A62FDF593}" srcOrd="0" destOrd="0" presId="urn:microsoft.com/office/officeart/2005/8/layout/hierarchy6"/>
    <dgm:cxn modelId="{62B19248-AF2F-3B41-A3AB-4C2076917089}" srcId="{AADF80EC-29E9-1C4A-B976-A5AD1CB9EE76}" destId="{D747CDD5-3E83-CC48-843F-C9DE08C728BE}" srcOrd="0" destOrd="0" parTransId="{1FA9629D-10BC-AB43-86D0-6B717AB119E2}" sibTransId="{48652192-6690-8043-9DB9-AC2453271AE3}"/>
    <dgm:cxn modelId="{34B43C3B-83F3-7846-9F5B-E3B4554C3371}" type="presOf" srcId="{CCCD1C89-5B4E-2844-94B2-27ABC3510880}" destId="{95EF23D4-9BA7-AA4C-B631-3F6AB7E35210}" srcOrd="0" destOrd="0" presId="urn:microsoft.com/office/officeart/2005/8/layout/hierarchy6"/>
    <dgm:cxn modelId="{39E212CA-DFC2-2E4C-ADDB-2E6F9C0E00D6}" srcId="{D747CDD5-3E83-CC48-843F-C9DE08C728BE}" destId="{E762A1CE-0A45-294F-AC44-13BD143C4FCF}" srcOrd="2" destOrd="0" parTransId="{4F40E8FD-441B-064A-AC14-5E83966D5C87}" sibTransId="{A08FBD52-3C24-1B4D-BDB9-BF0998D6EACA}"/>
    <dgm:cxn modelId="{B652A4D0-D002-C448-93C5-4444B78FCAD5}" type="presOf" srcId="{4F40E8FD-441B-064A-AC14-5E83966D5C87}" destId="{FBD78BB4-7EF1-B84F-AC20-9518677EEF13}" srcOrd="0" destOrd="0" presId="urn:microsoft.com/office/officeart/2005/8/layout/hierarchy6"/>
    <dgm:cxn modelId="{E70683D8-CA1C-5E46-A517-9C16F7BF2283}" type="presOf" srcId="{DF0306F9-FB70-1540-AD1B-5B541D8577BE}" destId="{767772AB-3207-D541-B34F-437A549CB1CB}" srcOrd="0" destOrd="0" presId="urn:microsoft.com/office/officeart/2005/8/layout/hierarchy6"/>
    <dgm:cxn modelId="{B65CBDAA-C7C9-B34A-A9B4-615891A953D7}" type="presOf" srcId="{EF9072E7-BF89-E24B-9227-D0F617CAF2C1}" destId="{39CF996C-A400-4546-96DB-EDB69AED5A06}" srcOrd="0" destOrd="0" presId="urn:microsoft.com/office/officeart/2005/8/layout/hierarchy6"/>
    <dgm:cxn modelId="{3DF0784F-AC04-524B-BE8A-410A378F67A9}" srcId="{D747CDD5-3E83-CC48-843F-C9DE08C728BE}" destId="{EF9072E7-BF89-E24B-9227-D0F617CAF2C1}" srcOrd="3" destOrd="0" parTransId="{15B7CF97-1A1C-1E41-BC00-C6FB00FF1B80}" sibTransId="{72C137FB-88FA-BA41-A36E-7999491F3D51}"/>
    <dgm:cxn modelId="{B8C0CEC7-0C8B-4244-BE52-F1D8518F356C}" srcId="{EEBE5718-70FB-1341-80AF-24191E136520}" destId="{DF0306F9-FB70-1540-AD1B-5B541D8577BE}" srcOrd="0" destOrd="0" parTransId="{214DB675-51A0-A047-BBFB-75BB46E3D47C}" sibTransId="{754541F0-0720-A64F-BAD2-3F206A3AB746}"/>
    <dgm:cxn modelId="{BA58F9DF-98FD-F44D-BA97-5A8B61DF7768}" type="presOf" srcId="{D747CDD5-3E83-CC48-843F-C9DE08C728BE}" destId="{392A4A01-9456-3842-9C37-B4BB8C701213}" srcOrd="0" destOrd="0" presId="urn:microsoft.com/office/officeart/2005/8/layout/hierarchy6"/>
    <dgm:cxn modelId="{487913B0-5BE5-6E4E-B312-8F9CA3B5479E}" srcId="{D747CDD5-3E83-CC48-843F-C9DE08C728BE}" destId="{EEBE5718-70FB-1341-80AF-24191E136520}" srcOrd="0" destOrd="0" parTransId="{CCCD1C89-5B4E-2844-94B2-27ABC3510880}" sibTransId="{0B44992B-33CC-A94D-8FE0-10B42F0EF0F7}"/>
    <dgm:cxn modelId="{F6F8F27F-E9AF-C74C-8784-11F51C729F93}" type="presParOf" srcId="{EB544FC8-6A2B-E34F-8120-7E7CF02E31D9}" destId="{5CE13A70-CA9B-4541-AFE5-4EF7A98948C0}" srcOrd="0" destOrd="0" presId="urn:microsoft.com/office/officeart/2005/8/layout/hierarchy6"/>
    <dgm:cxn modelId="{0EF12AE8-CF18-8C4D-AD93-A30AB1551B1E}" type="presParOf" srcId="{5CE13A70-CA9B-4541-AFE5-4EF7A98948C0}" destId="{172D1C71-E405-E547-ABC7-514FB94E27D5}" srcOrd="0" destOrd="0" presId="urn:microsoft.com/office/officeart/2005/8/layout/hierarchy6"/>
    <dgm:cxn modelId="{F31D4DF1-A7C1-0741-86B3-4263F2EC3433}" type="presParOf" srcId="{172D1C71-E405-E547-ABC7-514FB94E27D5}" destId="{45DBF5A4-A34D-2B47-9A26-F1A6A9CEBA8E}" srcOrd="0" destOrd="0" presId="urn:microsoft.com/office/officeart/2005/8/layout/hierarchy6"/>
    <dgm:cxn modelId="{9BA60FC0-D50F-6A45-B02F-0931C0B0276A}" type="presParOf" srcId="{45DBF5A4-A34D-2B47-9A26-F1A6A9CEBA8E}" destId="{392A4A01-9456-3842-9C37-B4BB8C701213}" srcOrd="0" destOrd="0" presId="urn:microsoft.com/office/officeart/2005/8/layout/hierarchy6"/>
    <dgm:cxn modelId="{6E679257-A2E9-FA47-94F4-34EA44F1BDF7}" type="presParOf" srcId="{45DBF5A4-A34D-2B47-9A26-F1A6A9CEBA8E}" destId="{B5EEE142-14F2-5342-A424-B5C245CA66CE}" srcOrd="1" destOrd="0" presId="urn:microsoft.com/office/officeart/2005/8/layout/hierarchy6"/>
    <dgm:cxn modelId="{D2A7CA10-74F1-4A43-BEE8-B6EEA034E69B}" type="presParOf" srcId="{B5EEE142-14F2-5342-A424-B5C245CA66CE}" destId="{95EF23D4-9BA7-AA4C-B631-3F6AB7E35210}" srcOrd="0" destOrd="0" presId="urn:microsoft.com/office/officeart/2005/8/layout/hierarchy6"/>
    <dgm:cxn modelId="{931F2E86-4BF4-114A-A99F-74B4E7244CEA}" type="presParOf" srcId="{B5EEE142-14F2-5342-A424-B5C245CA66CE}" destId="{A9238A2A-191F-D74C-A4DC-11299F98B7CA}" srcOrd="1" destOrd="0" presId="urn:microsoft.com/office/officeart/2005/8/layout/hierarchy6"/>
    <dgm:cxn modelId="{D798B99F-1F28-894E-8648-01EC4A9202C8}" type="presParOf" srcId="{A9238A2A-191F-D74C-A4DC-11299F98B7CA}" destId="{11FFED36-E063-D14E-A2B1-A8C6ECE69A32}" srcOrd="0" destOrd="0" presId="urn:microsoft.com/office/officeart/2005/8/layout/hierarchy6"/>
    <dgm:cxn modelId="{B6963120-485C-FA4C-9E04-DAEF2C916148}" type="presParOf" srcId="{A9238A2A-191F-D74C-A4DC-11299F98B7CA}" destId="{7324D4A2-40B2-544F-BD61-7F04E25A05D3}" srcOrd="1" destOrd="0" presId="urn:microsoft.com/office/officeart/2005/8/layout/hierarchy6"/>
    <dgm:cxn modelId="{1371FA18-53DC-1F41-8D0F-0DCAF2D4C72D}" type="presParOf" srcId="{7324D4A2-40B2-544F-BD61-7F04E25A05D3}" destId="{6DB7D7B5-64F7-184F-A635-50B1C4947D39}" srcOrd="0" destOrd="0" presId="urn:microsoft.com/office/officeart/2005/8/layout/hierarchy6"/>
    <dgm:cxn modelId="{9C93D5CF-01D1-8E47-BB2D-F876D4FAD2ED}" type="presParOf" srcId="{7324D4A2-40B2-544F-BD61-7F04E25A05D3}" destId="{681DD61F-A194-7142-AE56-E5DE4EA49C98}" srcOrd="1" destOrd="0" presId="urn:microsoft.com/office/officeart/2005/8/layout/hierarchy6"/>
    <dgm:cxn modelId="{FF8DD6A4-09DE-D04A-8FCA-94D69C755C5A}" type="presParOf" srcId="{681DD61F-A194-7142-AE56-E5DE4EA49C98}" destId="{767772AB-3207-D541-B34F-437A549CB1CB}" srcOrd="0" destOrd="0" presId="urn:microsoft.com/office/officeart/2005/8/layout/hierarchy6"/>
    <dgm:cxn modelId="{E6FA0142-C6E8-C24C-93AE-63F0EDA14366}" type="presParOf" srcId="{681DD61F-A194-7142-AE56-E5DE4EA49C98}" destId="{F0B0136F-A280-5D40-96E2-038326D7B7C4}" srcOrd="1" destOrd="0" presId="urn:microsoft.com/office/officeart/2005/8/layout/hierarchy6"/>
    <dgm:cxn modelId="{B2DBA3CE-941A-D74B-B538-D6ED5D9E5BF8}" type="presParOf" srcId="{B5EEE142-14F2-5342-A424-B5C245CA66CE}" destId="{F343931B-9949-2C40-8A76-F52A62FDF593}" srcOrd="2" destOrd="0" presId="urn:microsoft.com/office/officeart/2005/8/layout/hierarchy6"/>
    <dgm:cxn modelId="{72E4A45E-6FE5-C848-A3B8-81454AA68031}" type="presParOf" srcId="{B5EEE142-14F2-5342-A424-B5C245CA66CE}" destId="{3DE5AEB1-9960-F24C-A8DE-B9355FDDC4DA}" srcOrd="3" destOrd="0" presId="urn:microsoft.com/office/officeart/2005/8/layout/hierarchy6"/>
    <dgm:cxn modelId="{C7CDCB19-FFB1-8B43-93FC-061558246AF8}" type="presParOf" srcId="{3DE5AEB1-9960-F24C-A8DE-B9355FDDC4DA}" destId="{3E8E5D45-1A08-F040-814C-9229B42F3330}" srcOrd="0" destOrd="0" presId="urn:microsoft.com/office/officeart/2005/8/layout/hierarchy6"/>
    <dgm:cxn modelId="{19C425A5-7486-1746-A4C7-7DF9E0F253E7}" type="presParOf" srcId="{3DE5AEB1-9960-F24C-A8DE-B9355FDDC4DA}" destId="{113871B0-EB00-F444-8BF0-6615238C8E41}" srcOrd="1" destOrd="0" presId="urn:microsoft.com/office/officeart/2005/8/layout/hierarchy6"/>
    <dgm:cxn modelId="{08D5D724-ECDD-7449-AA90-EACC3079CE0C}" type="presParOf" srcId="{B5EEE142-14F2-5342-A424-B5C245CA66CE}" destId="{FBD78BB4-7EF1-B84F-AC20-9518677EEF13}" srcOrd="4" destOrd="0" presId="urn:microsoft.com/office/officeart/2005/8/layout/hierarchy6"/>
    <dgm:cxn modelId="{2ACD1853-9800-E041-8AEE-D703F1582744}" type="presParOf" srcId="{B5EEE142-14F2-5342-A424-B5C245CA66CE}" destId="{23FA6D33-2C4A-3749-B366-637D8E155886}" srcOrd="5" destOrd="0" presId="urn:microsoft.com/office/officeart/2005/8/layout/hierarchy6"/>
    <dgm:cxn modelId="{A2AEAD99-CA90-D74A-84C3-E764EE4B5900}" type="presParOf" srcId="{23FA6D33-2C4A-3749-B366-637D8E155886}" destId="{55DDA608-2C26-4641-BFD6-C4571866C86D}" srcOrd="0" destOrd="0" presId="urn:microsoft.com/office/officeart/2005/8/layout/hierarchy6"/>
    <dgm:cxn modelId="{DB61CF91-A7BF-A84D-B5B8-6A4A8B0DA25B}" type="presParOf" srcId="{23FA6D33-2C4A-3749-B366-637D8E155886}" destId="{70117643-272D-E747-AB1D-F82ED5DA7302}" srcOrd="1" destOrd="0" presId="urn:microsoft.com/office/officeart/2005/8/layout/hierarchy6"/>
    <dgm:cxn modelId="{52B44AAC-DE5B-4240-80F9-5C91FAA62464}" type="presParOf" srcId="{B5EEE142-14F2-5342-A424-B5C245CA66CE}" destId="{A77A6C8D-DC0F-2144-8A3A-DC299753C574}" srcOrd="6" destOrd="0" presId="urn:microsoft.com/office/officeart/2005/8/layout/hierarchy6"/>
    <dgm:cxn modelId="{0A6BD79B-F6DF-904D-BB9B-1D609E1D1072}" type="presParOf" srcId="{B5EEE142-14F2-5342-A424-B5C245CA66CE}" destId="{D1AC804B-C116-FB4C-A15A-9B0714BEF721}" srcOrd="7" destOrd="0" presId="urn:microsoft.com/office/officeart/2005/8/layout/hierarchy6"/>
    <dgm:cxn modelId="{CB3B80CB-92D4-1748-B6B2-088F32ED38CD}" type="presParOf" srcId="{D1AC804B-C116-FB4C-A15A-9B0714BEF721}" destId="{39CF996C-A400-4546-96DB-EDB69AED5A06}" srcOrd="0" destOrd="0" presId="urn:microsoft.com/office/officeart/2005/8/layout/hierarchy6"/>
    <dgm:cxn modelId="{48121F6C-6697-EB43-AF32-0E730B8587A8}" type="presParOf" srcId="{D1AC804B-C116-FB4C-A15A-9B0714BEF721}" destId="{8043B34F-EE95-6E4A-8956-81D6CE63C205}" srcOrd="1" destOrd="0" presId="urn:microsoft.com/office/officeart/2005/8/layout/hierarchy6"/>
    <dgm:cxn modelId="{DC482260-1BBE-3841-97BD-CC33370583EC}" type="presParOf" srcId="{EB544FC8-6A2B-E34F-8120-7E7CF02E31D9}" destId="{58A60AF4-035C-A349-8442-B5AD3CCDC78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E1586-46A2-534C-A82B-86AFE1539588}"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378D0D45-D294-FE43-B344-2202422D9D46}">
      <dgm:prSet phldrT="[Text]"/>
      <dgm:spPr/>
      <dgm:t>
        <a:bodyPr/>
        <a:lstStyle/>
        <a:p>
          <a:r>
            <a:rPr lang="en-US" b="1" dirty="0" err="1" smtClean="0"/>
            <a:t>RabbitMQProducer.java</a:t>
          </a:r>
          <a:endParaRPr lang="en-US" b="1" dirty="0" smtClean="0"/>
        </a:p>
        <a:p>
          <a:r>
            <a:rPr lang="en-US" dirty="0" smtClean="0"/>
            <a:t>Memory Leak</a:t>
          </a:r>
          <a:endParaRPr lang="en-US" dirty="0"/>
        </a:p>
      </dgm:t>
    </dgm:pt>
    <dgm:pt modelId="{17513656-E35C-FD43-8B40-1542E8B7C412}" type="parTrans" cxnId="{FAB3C156-7D9B-294D-A0CE-3C1E90C1A7DA}">
      <dgm:prSet/>
      <dgm:spPr/>
      <dgm:t>
        <a:bodyPr/>
        <a:lstStyle/>
        <a:p>
          <a:endParaRPr lang="en-US"/>
        </a:p>
      </dgm:t>
    </dgm:pt>
    <dgm:pt modelId="{61905E1B-32E2-F642-9B30-C085678E5CC3}" type="sibTrans" cxnId="{FAB3C156-7D9B-294D-A0CE-3C1E90C1A7DA}">
      <dgm:prSet/>
      <dgm:spPr/>
      <dgm:t>
        <a:bodyPr/>
        <a:lstStyle/>
        <a:p>
          <a:endParaRPr lang="en-US"/>
        </a:p>
      </dgm:t>
    </dgm:pt>
    <dgm:pt modelId="{983BFBA2-1D19-8044-A436-6917FFBEFBE1}">
      <dgm:prSet phldrT="[Text]"/>
      <dgm:spPr/>
      <dgm:t>
        <a:bodyPr/>
        <a:lstStyle/>
        <a:p>
          <a:r>
            <a:rPr lang="en-US" b="1" dirty="0" smtClean="0"/>
            <a:t>Origin</a:t>
          </a:r>
          <a:endParaRPr lang="en-US" dirty="0" smtClean="0"/>
        </a:p>
        <a:p>
          <a:r>
            <a:rPr lang="en-US" dirty="0" smtClean="0"/>
            <a:t>Code Defect</a:t>
          </a:r>
          <a:endParaRPr lang="en-US" dirty="0"/>
        </a:p>
      </dgm:t>
    </dgm:pt>
    <dgm:pt modelId="{89330FE8-AE52-E742-BDFD-761B58FCC71B}" type="parTrans" cxnId="{DC59B810-FDA5-154D-B538-653B8F8007A3}">
      <dgm:prSet/>
      <dgm:spPr/>
      <dgm:t>
        <a:bodyPr/>
        <a:lstStyle/>
        <a:p>
          <a:endParaRPr lang="en-US"/>
        </a:p>
      </dgm:t>
    </dgm:pt>
    <dgm:pt modelId="{F01B641E-E673-1147-87BA-7E8AC47CE175}" type="sibTrans" cxnId="{DC59B810-FDA5-154D-B538-653B8F8007A3}">
      <dgm:prSet/>
      <dgm:spPr/>
      <dgm:t>
        <a:bodyPr/>
        <a:lstStyle/>
        <a:p>
          <a:endParaRPr lang="en-US"/>
        </a:p>
      </dgm:t>
    </dgm:pt>
    <dgm:pt modelId="{BF177F47-4668-3346-ACDD-B3ABF6AE8981}">
      <dgm:prSet phldrT="[Text]"/>
      <dgm:spPr/>
      <dgm:t>
        <a:bodyPr/>
        <a:lstStyle/>
        <a:p>
          <a:r>
            <a:rPr lang="en-US" b="1" dirty="0" smtClean="0"/>
            <a:t>Activity</a:t>
          </a:r>
          <a:endParaRPr lang="en-US" dirty="0" smtClean="0"/>
        </a:p>
        <a:p>
          <a:r>
            <a:rPr lang="en-US" dirty="0" smtClean="0"/>
            <a:t>Testing</a:t>
          </a:r>
          <a:endParaRPr lang="en-US" dirty="0"/>
        </a:p>
      </dgm:t>
    </dgm:pt>
    <dgm:pt modelId="{4FB40465-B30B-3242-A517-67C8BDBC96B8}" type="parTrans" cxnId="{C4F7F057-2994-F347-86E5-9FB8D4C0083A}">
      <dgm:prSet/>
      <dgm:spPr/>
      <dgm:t>
        <a:bodyPr/>
        <a:lstStyle/>
        <a:p>
          <a:endParaRPr lang="en-US"/>
        </a:p>
      </dgm:t>
    </dgm:pt>
    <dgm:pt modelId="{2A64AEDD-6A27-E04A-9177-FA321DF17B36}" type="sibTrans" cxnId="{C4F7F057-2994-F347-86E5-9FB8D4C0083A}">
      <dgm:prSet/>
      <dgm:spPr/>
      <dgm:t>
        <a:bodyPr/>
        <a:lstStyle/>
        <a:p>
          <a:endParaRPr lang="en-US"/>
        </a:p>
      </dgm:t>
    </dgm:pt>
    <dgm:pt modelId="{7AA02C2C-6163-4248-8E61-8B9BB6915E8C}">
      <dgm:prSet phldrT="[Text]"/>
      <dgm:spPr>
        <a:solidFill>
          <a:srgbClr val="84C50F"/>
        </a:solidFill>
      </dgm:spPr>
      <dgm:t>
        <a:bodyPr/>
        <a:lstStyle/>
        <a:p>
          <a:r>
            <a:rPr lang="en-US" b="1" dirty="0" smtClean="0"/>
            <a:t>Impact</a:t>
          </a:r>
        </a:p>
        <a:p>
          <a:r>
            <a:rPr lang="en-US" dirty="0" smtClean="0"/>
            <a:t>Performance</a:t>
          </a:r>
          <a:endParaRPr lang="en-US" dirty="0"/>
        </a:p>
      </dgm:t>
    </dgm:pt>
    <dgm:pt modelId="{79EC8927-1BEB-7647-A437-2882A2EFE760}" type="parTrans" cxnId="{869A983D-6CAF-D648-8F0E-72FD6D013E07}">
      <dgm:prSet/>
      <dgm:spPr/>
      <dgm:t>
        <a:bodyPr/>
        <a:lstStyle/>
        <a:p>
          <a:endParaRPr lang="en-US"/>
        </a:p>
      </dgm:t>
    </dgm:pt>
    <dgm:pt modelId="{68321A1F-65A7-2842-86EE-CCB8EE55E10B}" type="sibTrans" cxnId="{869A983D-6CAF-D648-8F0E-72FD6D013E07}">
      <dgm:prSet/>
      <dgm:spPr/>
      <dgm:t>
        <a:bodyPr/>
        <a:lstStyle/>
        <a:p>
          <a:endParaRPr lang="en-US"/>
        </a:p>
      </dgm:t>
    </dgm:pt>
    <dgm:pt modelId="{9587255F-939C-DA4F-ACD2-C39F9C6EECC9}" type="pres">
      <dgm:prSet presAssocID="{804E1586-46A2-534C-A82B-86AFE1539588}" presName="hierChild1" presStyleCnt="0">
        <dgm:presLayoutVars>
          <dgm:orgChart val="1"/>
          <dgm:chPref val="1"/>
          <dgm:dir/>
          <dgm:animOne val="branch"/>
          <dgm:animLvl val="lvl"/>
          <dgm:resizeHandles/>
        </dgm:presLayoutVars>
      </dgm:prSet>
      <dgm:spPr/>
      <dgm:t>
        <a:bodyPr/>
        <a:lstStyle/>
        <a:p>
          <a:endParaRPr lang="en-US"/>
        </a:p>
      </dgm:t>
    </dgm:pt>
    <dgm:pt modelId="{C10748F4-063C-B649-91EE-D3D39EF89BC4}" type="pres">
      <dgm:prSet presAssocID="{378D0D45-D294-FE43-B344-2202422D9D46}" presName="hierRoot1" presStyleCnt="0">
        <dgm:presLayoutVars>
          <dgm:hierBranch val="init"/>
        </dgm:presLayoutVars>
      </dgm:prSet>
      <dgm:spPr/>
    </dgm:pt>
    <dgm:pt modelId="{7BB81DA8-F327-7E48-BDEB-99E95B810854}" type="pres">
      <dgm:prSet presAssocID="{378D0D45-D294-FE43-B344-2202422D9D46}" presName="rootComposite1" presStyleCnt="0"/>
      <dgm:spPr/>
    </dgm:pt>
    <dgm:pt modelId="{7C1FF0FE-8CAF-9B4E-AAEF-1216F623A220}" type="pres">
      <dgm:prSet presAssocID="{378D0D45-D294-FE43-B344-2202422D9D46}" presName="rootText1" presStyleLbl="node0" presStyleIdx="0" presStyleCnt="1" custScaleX="221324" custScaleY="121800" custLinFactNeighborY="-14491">
        <dgm:presLayoutVars>
          <dgm:chPref val="3"/>
        </dgm:presLayoutVars>
      </dgm:prSet>
      <dgm:spPr/>
      <dgm:t>
        <a:bodyPr/>
        <a:lstStyle/>
        <a:p>
          <a:endParaRPr lang="en-US"/>
        </a:p>
      </dgm:t>
    </dgm:pt>
    <dgm:pt modelId="{23D5244A-E74C-0A44-B3E7-D8895CCD88BF}" type="pres">
      <dgm:prSet presAssocID="{378D0D45-D294-FE43-B344-2202422D9D46}" presName="rootConnector1" presStyleLbl="node1" presStyleIdx="0" presStyleCnt="0"/>
      <dgm:spPr/>
      <dgm:t>
        <a:bodyPr/>
        <a:lstStyle/>
        <a:p>
          <a:endParaRPr lang="en-US"/>
        </a:p>
      </dgm:t>
    </dgm:pt>
    <dgm:pt modelId="{9123C842-E341-CC4A-9425-B8CE06F06853}" type="pres">
      <dgm:prSet presAssocID="{378D0D45-D294-FE43-B344-2202422D9D46}" presName="hierChild2" presStyleCnt="0"/>
      <dgm:spPr/>
    </dgm:pt>
    <dgm:pt modelId="{8945B8E9-BF03-6B4F-A918-79C6A1E3C391}" type="pres">
      <dgm:prSet presAssocID="{89330FE8-AE52-E742-BDFD-761B58FCC71B}" presName="Name37" presStyleLbl="parChTrans1D2" presStyleIdx="0" presStyleCnt="3"/>
      <dgm:spPr/>
      <dgm:t>
        <a:bodyPr/>
        <a:lstStyle/>
        <a:p>
          <a:endParaRPr lang="en-US"/>
        </a:p>
      </dgm:t>
    </dgm:pt>
    <dgm:pt modelId="{00CDA97C-A71E-814A-A35A-847A9394FDFF}" type="pres">
      <dgm:prSet presAssocID="{983BFBA2-1D19-8044-A436-6917FFBEFBE1}" presName="hierRoot2" presStyleCnt="0">
        <dgm:presLayoutVars>
          <dgm:hierBranch val="init"/>
        </dgm:presLayoutVars>
      </dgm:prSet>
      <dgm:spPr/>
    </dgm:pt>
    <dgm:pt modelId="{E3E40391-C5ED-FC43-9553-1828E66D5702}" type="pres">
      <dgm:prSet presAssocID="{983BFBA2-1D19-8044-A436-6917FFBEFBE1}" presName="rootComposite" presStyleCnt="0"/>
      <dgm:spPr/>
    </dgm:pt>
    <dgm:pt modelId="{70B97D15-5FC0-BB47-BECA-832476CD88D1}" type="pres">
      <dgm:prSet presAssocID="{983BFBA2-1D19-8044-A436-6917FFBEFBE1}" presName="rootText" presStyleLbl="node2" presStyleIdx="0" presStyleCnt="3">
        <dgm:presLayoutVars>
          <dgm:chPref val="3"/>
        </dgm:presLayoutVars>
      </dgm:prSet>
      <dgm:spPr/>
      <dgm:t>
        <a:bodyPr/>
        <a:lstStyle/>
        <a:p>
          <a:endParaRPr lang="en-US"/>
        </a:p>
      </dgm:t>
    </dgm:pt>
    <dgm:pt modelId="{E2E563E8-43CD-744D-B2AD-1C8D2AB898D3}" type="pres">
      <dgm:prSet presAssocID="{983BFBA2-1D19-8044-A436-6917FFBEFBE1}" presName="rootConnector" presStyleLbl="node2" presStyleIdx="0" presStyleCnt="3"/>
      <dgm:spPr/>
      <dgm:t>
        <a:bodyPr/>
        <a:lstStyle/>
        <a:p>
          <a:endParaRPr lang="en-US"/>
        </a:p>
      </dgm:t>
    </dgm:pt>
    <dgm:pt modelId="{F714AB47-FC84-A44A-B14D-62F98A88B528}" type="pres">
      <dgm:prSet presAssocID="{983BFBA2-1D19-8044-A436-6917FFBEFBE1}" presName="hierChild4" presStyleCnt="0"/>
      <dgm:spPr/>
    </dgm:pt>
    <dgm:pt modelId="{D058A413-B24F-BF44-97F3-A9E0E4EBD95C}" type="pres">
      <dgm:prSet presAssocID="{983BFBA2-1D19-8044-A436-6917FFBEFBE1}" presName="hierChild5" presStyleCnt="0"/>
      <dgm:spPr/>
    </dgm:pt>
    <dgm:pt modelId="{D4A374BB-E2E4-9C46-BDCA-9DA9EB2BAEE7}" type="pres">
      <dgm:prSet presAssocID="{4FB40465-B30B-3242-A517-67C8BDBC96B8}" presName="Name37" presStyleLbl="parChTrans1D2" presStyleIdx="1" presStyleCnt="3"/>
      <dgm:spPr/>
      <dgm:t>
        <a:bodyPr/>
        <a:lstStyle/>
        <a:p>
          <a:endParaRPr lang="en-US"/>
        </a:p>
      </dgm:t>
    </dgm:pt>
    <dgm:pt modelId="{150C0DD1-EC7F-1E47-9A9E-C4DE3288BDFA}" type="pres">
      <dgm:prSet presAssocID="{BF177F47-4668-3346-ACDD-B3ABF6AE8981}" presName="hierRoot2" presStyleCnt="0">
        <dgm:presLayoutVars>
          <dgm:hierBranch val="init"/>
        </dgm:presLayoutVars>
      </dgm:prSet>
      <dgm:spPr/>
    </dgm:pt>
    <dgm:pt modelId="{A7BAD74B-DC41-4D48-83E8-B394F65D692A}" type="pres">
      <dgm:prSet presAssocID="{BF177F47-4668-3346-ACDD-B3ABF6AE8981}" presName="rootComposite" presStyleCnt="0"/>
      <dgm:spPr/>
    </dgm:pt>
    <dgm:pt modelId="{621DAD53-0030-D845-B8E6-07462808BF6F}" type="pres">
      <dgm:prSet presAssocID="{BF177F47-4668-3346-ACDD-B3ABF6AE8981}" presName="rootText" presStyleLbl="node2" presStyleIdx="1" presStyleCnt="3">
        <dgm:presLayoutVars>
          <dgm:chPref val="3"/>
        </dgm:presLayoutVars>
      </dgm:prSet>
      <dgm:spPr/>
      <dgm:t>
        <a:bodyPr/>
        <a:lstStyle/>
        <a:p>
          <a:endParaRPr lang="en-US"/>
        </a:p>
      </dgm:t>
    </dgm:pt>
    <dgm:pt modelId="{EF151B0F-9864-D343-9DE2-D26A9EE51E72}" type="pres">
      <dgm:prSet presAssocID="{BF177F47-4668-3346-ACDD-B3ABF6AE8981}" presName="rootConnector" presStyleLbl="node2" presStyleIdx="1" presStyleCnt="3"/>
      <dgm:spPr/>
      <dgm:t>
        <a:bodyPr/>
        <a:lstStyle/>
        <a:p>
          <a:endParaRPr lang="en-US"/>
        </a:p>
      </dgm:t>
    </dgm:pt>
    <dgm:pt modelId="{1AAF719E-FE44-3841-8C2B-85AB125E02AF}" type="pres">
      <dgm:prSet presAssocID="{BF177F47-4668-3346-ACDD-B3ABF6AE8981}" presName="hierChild4" presStyleCnt="0"/>
      <dgm:spPr/>
    </dgm:pt>
    <dgm:pt modelId="{01326D9A-1C91-4544-B53E-F6BB0FCB37A6}" type="pres">
      <dgm:prSet presAssocID="{BF177F47-4668-3346-ACDD-B3ABF6AE8981}" presName="hierChild5" presStyleCnt="0"/>
      <dgm:spPr/>
    </dgm:pt>
    <dgm:pt modelId="{E3F6A281-2841-0A43-8875-D0C738FB04A8}" type="pres">
      <dgm:prSet presAssocID="{79EC8927-1BEB-7647-A437-2882A2EFE760}" presName="Name37" presStyleLbl="parChTrans1D2" presStyleIdx="2" presStyleCnt="3"/>
      <dgm:spPr/>
      <dgm:t>
        <a:bodyPr/>
        <a:lstStyle/>
        <a:p>
          <a:endParaRPr lang="en-US"/>
        </a:p>
      </dgm:t>
    </dgm:pt>
    <dgm:pt modelId="{0E85F5F4-95CF-F542-A3BA-B9F612AFEE69}" type="pres">
      <dgm:prSet presAssocID="{7AA02C2C-6163-4248-8E61-8B9BB6915E8C}" presName="hierRoot2" presStyleCnt="0">
        <dgm:presLayoutVars>
          <dgm:hierBranch val="init"/>
        </dgm:presLayoutVars>
      </dgm:prSet>
      <dgm:spPr/>
    </dgm:pt>
    <dgm:pt modelId="{F6B9D99B-7401-6742-8801-81BA13AA246E}" type="pres">
      <dgm:prSet presAssocID="{7AA02C2C-6163-4248-8E61-8B9BB6915E8C}" presName="rootComposite" presStyleCnt="0"/>
      <dgm:spPr/>
    </dgm:pt>
    <dgm:pt modelId="{0B8313DC-3F65-A847-9860-1D8BF4712049}" type="pres">
      <dgm:prSet presAssocID="{7AA02C2C-6163-4248-8E61-8B9BB6915E8C}" presName="rootText" presStyleLbl="node2" presStyleIdx="2" presStyleCnt="3">
        <dgm:presLayoutVars>
          <dgm:chPref val="3"/>
        </dgm:presLayoutVars>
      </dgm:prSet>
      <dgm:spPr/>
      <dgm:t>
        <a:bodyPr/>
        <a:lstStyle/>
        <a:p>
          <a:endParaRPr lang="en-US"/>
        </a:p>
      </dgm:t>
    </dgm:pt>
    <dgm:pt modelId="{E0DDC556-83FC-8443-8E88-1C6CAF212C86}" type="pres">
      <dgm:prSet presAssocID="{7AA02C2C-6163-4248-8E61-8B9BB6915E8C}" presName="rootConnector" presStyleLbl="node2" presStyleIdx="2" presStyleCnt="3"/>
      <dgm:spPr/>
      <dgm:t>
        <a:bodyPr/>
        <a:lstStyle/>
        <a:p>
          <a:endParaRPr lang="en-US"/>
        </a:p>
      </dgm:t>
    </dgm:pt>
    <dgm:pt modelId="{60827046-D70F-8B4F-88FF-741597FEA92E}" type="pres">
      <dgm:prSet presAssocID="{7AA02C2C-6163-4248-8E61-8B9BB6915E8C}" presName="hierChild4" presStyleCnt="0"/>
      <dgm:spPr/>
    </dgm:pt>
    <dgm:pt modelId="{A6449AEE-AD37-1942-99F9-9FB27FEEFB01}" type="pres">
      <dgm:prSet presAssocID="{7AA02C2C-6163-4248-8E61-8B9BB6915E8C}" presName="hierChild5" presStyleCnt="0"/>
      <dgm:spPr/>
    </dgm:pt>
    <dgm:pt modelId="{DE93EE89-B5B8-2547-8663-7A6085A5DA1C}" type="pres">
      <dgm:prSet presAssocID="{378D0D45-D294-FE43-B344-2202422D9D46}" presName="hierChild3" presStyleCnt="0"/>
      <dgm:spPr/>
    </dgm:pt>
  </dgm:ptLst>
  <dgm:cxnLst>
    <dgm:cxn modelId="{34AA807A-20F1-BA49-BA94-C1998075E4AB}" type="presOf" srcId="{7AA02C2C-6163-4248-8E61-8B9BB6915E8C}" destId="{E0DDC556-83FC-8443-8E88-1C6CAF212C86}" srcOrd="1" destOrd="0" presId="urn:microsoft.com/office/officeart/2005/8/layout/orgChart1"/>
    <dgm:cxn modelId="{071DD46C-C042-AF4F-9A56-6E8A4D572F47}" type="presOf" srcId="{4FB40465-B30B-3242-A517-67C8BDBC96B8}" destId="{D4A374BB-E2E4-9C46-BDCA-9DA9EB2BAEE7}" srcOrd="0" destOrd="0" presId="urn:microsoft.com/office/officeart/2005/8/layout/orgChart1"/>
    <dgm:cxn modelId="{D033402D-0F91-AB48-AED1-E5C7F10AEADC}" type="presOf" srcId="{983BFBA2-1D19-8044-A436-6917FFBEFBE1}" destId="{E2E563E8-43CD-744D-B2AD-1C8D2AB898D3}" srcOrd="1" destOrd="0" presId="urn:microsoft.com/office/officeart/2005/8/layout/orgChart1"/>
    <dgm:cxn modelId="{DC59B810-FDA5-154D-B538-653B8F8007A3}" srcId="{378D0D45-D294-FE43-B344-2202422D9D46}" destId="{983BFBA2-1D19-8044-A436-6917FFBEFBE1}" srcOrd="0" destOrd="0" parTransId="{89330FE8-AE52-E742-BDFD-761B58FCC71B}" sibTransId="{F01B641E-E673-1147-87BA-7E8AC47CE175}"/>
    <dgm:cxn modelId="{FAB3C156-7D9B-294D-A0CE-3C1E90C1A7DA}" srcId="{804E1586-46A2-534C-A82B-86AFE1539588}" destId="{378D0D45-D294-FE43-B344-2202422D9D46}" srcOrd="0" destOrd="0" parTransId="{17513656-E35C-FD43-8B40-1542E8B7C412}" sibTransId="{61905E1B-32E2-F642-9B30-C085678E5CC3}"/>
    <dgm:cxn modelId="{03D86AF0-586F-AB43-9965-C8297B2C28B7}" type="presOf" srcId="{79EC8927-1BEB-7647-A437-2882A2EFE760}" destId="{E3F6A281-2841-0A43-8875-D0C738FB04A8}" srcOrd="0" destOrd="0" presId="urn:microsoft.com/office/officeart/2005/8/layout/orgChart1"/>
    <dgm:cxn modelId="{7BB475CD-AFE8-0F4F-BD47-BD84B78CB636}" type="presOf" srcId="{BF177F47-4668-3346-ACDD-B3ABF6AE8981}" destId="{EF151B0F-9864-D343-9DE2-D26A9EE51E72}" srcOrd="1" destOrd="0" presId="urn:microsoft.com/office/officeart/2005/8/layout/orgChart1"/>
    <dgm:cxn modelId="{15D44820-3C7C-1D44-9BD6-E53A458302BA}" type="presOf" srcId="{BF177F47-4668-3346-ACDD-B3ABF6AE8981}" destId="{621DAD53-0030-D845-B8E6-07462808BF6F}" srcOrd="0" destOrd="0" presId="urn:microsoft.com/office/officeart/2005/8/layout/orgChart1"/>
    <dgm:cxn modelId="{A001A3C1-3BFE-D44A-96A6-28142D2884C1}" type="presOf" srcId="{378D0D45-D294-FE43-B344-2202422D9D46}" destId="{23D5244A-E74C-0A44-B3E7-D8895CCD88BF}" srcOrd="1" destOrd="0" presId="urn:microsoft.com/office/officeart/2005/8/layout/orgChart1"/>
    <dgm:cxn modelId="{C4F7F057-2994-F347-86E5-9FB8D4C0083A}" srcId="{378D0D45-D294-FE43-B344-2202422D9D46}" destId="{BF177F47-4668-3346-ACDD-B3ABF6AE8981}" srcOrd="1" destOrd="0" parTransId="{4FB40465-B30B-3242-A517-67C8BDBC96B8}" sibTransId="{2A64AEDD-6A27-E04A-9177-FA321DF17B36}"/>
    <dgm:cxn modelId="{2A888BB0-3478-1B4A-B966-55F8E8EED888}" type="presOf" srcId="{378D0D45-D294-FE43-B344-2202422D9D46}" destId="{7C1FF0FE-8CAF-9B4E-AAEF-1216F623A220}" srcOrd="0" destOrd="0" presId="urn:microsoft.com/office/officeart/2005/8/layout/orgChart1"/>
    <dgm:cxn modelId="{405E1D2E-54F2-A04B-95BA-B7A7623A20D7}" type="presOf" srcId="{7AA02C2C-6163-4248-8E61-8B9BB6915E8C}" destId="{0B8313DC-3F65-A847-9860-1D8BF4712049}" srcOrd="0" destOrd="0" presId="urn:microsoft.com/office/officeart/2005/8/layout/orgChart1"/>
    <dgm:cxn modelId="{84CF12F7-1BEC-1A4E-83D2-98F0C3B92E1A}" type="presOf" srcId="{983BFBA2-1D19-8044-A436-6917FFBEFBE1}" destId="{70B97D15-5FC0-BB47-BECA-832476CD88D1}" srcOrd="0" destOrd="0" presId="urn:microsoft.com/office/officeart/2005/8/layout/orgChart1"/>
    <dgm:cxn modelId="{E62E1735-B553-FF44-99F2-76751F0C700C}" type="presOf" srcId="{89330FE8-AE52-E742-BDFD-761B58FCC71B}" destId="{8945B8E9-BF03-6B4F-A918-79C6A1E3C391}" srcOrd="0" destOrd="0" presId="urn:microsoft.com/office/officeart/2005/8/layout/orgChart1"/>
    <dgm:cxn modelId="{C9BFA555-FDB3-904A-BE7F-63EC6D2D19AD}" type="presOf" srcId="{804E1586-46A2-534C-A82B-86AFE1539588}" destId="{9587255F-939C-DA4F-ACD2-C39F9C6EECC9}" srcOrd="0" destOrd="0" presId="urn:microsoft.com/office/officeart/2005/8/layout/orgChart1"/>
    <dgm:cxn modelId="{869A983D-6CAF-D648-8F0E-72FD6D013E07}" srcId="{378D0D45-D294-FE43-B344-2202422D9D46}" destId="{7AA02C2C-6163-4248-8E61-8B9BB6915E8C}" srcOrd="2" destOrd="0" parTransId="{79EC8927-1BEB-7647-A437-2882A2EFE760}" sibTransId="{68321A1F-65A7-2842-86EE-CCB8EE55E10B}"/>
    <dgm:cxn modelId="{62A02AB0-1F59-8A4F-AB13-8AAECB6BEE72}" type="presParOf" srcId="{9587255F-939C-DA4F-ACD2-C39F9C6EECC9}" destId="{C10748F4-063C-B649-91EE-D3D39EF89BC4}" srcOrd="0" destOrd="0" presId="urn:microsoft.com/office/officeart/2005/8/layout/orgChart1"/>
    <dgm:cxn modelId="{68077679-8815-FA40-AF06-427EBE3984FC}" type="presParOf" srcId="{C10748F4-063C-B649-91EE-D3D39EF89BC4}" destId="{7BB81DA8-F327-7E48-BDEB-99E95B810854}" srcOrd="0" destOrd="0" presId="urn:microsoft.com/office/officeart/2005/8/layout/orgChart1"/>
    <dgm:cxn modelId="{3CA3CACE-E2AE-F544-B51A-A9FFCC2FF034}" type="presParOf" srcId="{7BB81DA8-F327-7E48-BDEB-99E95B810854}" destId="{7C1FF0FE-8CAF-9B4E-AAEF-1216F623A220}" srcOrd="0" destOrd="0" presId="urn:microsoft.com/office/officeart/2005/8/layout/orgChart1"/>
    <dgm:cxn modelId="{8E5DFD98-0F96-6C4F-AC1E-264AED6B041F}" type="presParOf" srcId="{7BB81DA8-F327-7E48-BDEB-99E95B810854}" destId="{23D5244A-E74C-0A44-B3E7-D8895CCD88BF}" srcOrd="1" destOrd="0" presId="urn:microsoft.com/office/officeart/2005/8/layout/orgChart1"/>
    <dgm:cxn modelId="{6393FA82-98BC-7342-86B6-4B275D223F4D}" type="presParOf" srcId="{C10748F4-063C-B649-91EE-D3D39EF89BC4}" destId="{9123C842-E341-CC4A-9425-B8CE06F06853}" srcOrd="1" destOrd="0" presId="urn:microsoft.com/office/officeart/2005/8/layout/orgChart1"/>
    <dgm:cxn modelId="{6540BF70-5431-634B-8A51-1CFDB4A41940}" type="presParOf" srcId="{9123C842-E341-CC4A-9425-B8CE06F06853}" destId="{8945B8E9-BF03-6B4F-A918-79C6A1E3C391}" srcOrd="0" destOrd="0" presId="urn:microsoft.com/office/officeart/2005/8/layout/orgChart1"/>
    <dgm:cxn modelId="{B07B2C07-0875-C943-A1D0-956B72D04D1E}" type="presParOf" srcId="{9123C842-E341-CC4A-9425-B8CE06F06853}" destId="{00CDA97C-A71E-814A-A35A-847A9394FDFF}" srcOrd="1" destOrd="0" presId="urn:microsoft.com/office/officeart/2005/8/layout/orgChart1"/>
    <dgm:cxn modelId="{CD972E51-0E54-7C44-A6E5-6C24C902C0E3}" type="presParOf" srcId="{00CDA97C-A71E-814A-A35A-847A9394FDFF}" destId="{E3E40391-C5ED-FC43-9553-1828E66D5702}" srcOrd="0" destOrd="0" presId="urn:microsoft.com/office/officeart/2005/8/layout/orgChart1"/>
    <dgm:cxn modelId="{BFEE1AE8-D68B-2446-94F9-C567759936EB}" type="presParOf" srcId="{E3E40391-C5ED-FC43-9553-1828E66D5702}" destId="{70B97D15-5FC0-BB47-BECA-832476CD88D1}" srcOrd="0" destOrd="0" presId="urn:microsoft.com/office/officeart/2005/8/layout/orgChart1"/>
    <dgm:cxn modelId="{83EC6625-DFB0-784E-9C23-E3D07A97978E}" type="presParOf" srcId="{E3E40391-C5ED-FC43-9553-1828E66D5702}" destId="{E2E563E8-43CD-744D-B2AD-1C8D2AB898D3}" srcOrd="1" destOrd="0" presId="urn:microsoft.com/office/officeart/2005/8/layout/orgChart1"/>
    <dgm:cxn modelId="{654F4809-6FA3-CE4D-AB47-C28A86FB8C32}" type="presParOf" srcId="{00CDA97C-A71E-814A-A35A-847A9394FDFF}" destId="{F714AB47-FC84-A44A-B14D-62F98A88B528}" srcOrd="1" destOrd="0" presId="urn:microsoft.com/office/officeart/2005/8/layout/orgChart1"/>
    <dgm:cxn modelId="{BFF64321-B688-F74F-A5EF-6D95B3A1DC42}" type="presParOf" srcId="{00CDA97C-A71E-814A-A35A-847A9394FDFF}" destId="{D058A413-B24F-BF44-97F3-A9E0E4EBD95C}" srcOrd="2" destOrd="0" presId="urn:microsoft.com/office/officeart/2005/8/layout/orgChart1"/>
    <dgm:cxn modelId="{0BA7ABFD-1CC5-E144-9AD6-AF4CDC299914}" type="presParOf" srcId="{9123C842-E341-CC4A-9425-B8CE06F06853}" destId="{D4A374BB-E2E4-9C46-BDCA-9DA9EB2BAEE7}" srcOrd="2" destOrd="0" presId="urn:microsoft.com/office/officeart/2005/8/layout/orgChart1"/>
    <dgm:cxn modelId="{48FD0DCC-5D59-C64B-92AC-02FE0F92D497}" type="presParOf" srcId="{9123C842-E341-CC4A-9425-B8CE06F06853}" destId="{150C0DD1-EC7F-1E47-9A9E-C4DE3288BDFA}" srcOrd="3" destOrd="0" presId="urn:microsoft.com/office/officeart/2005/8/layout/orgChart1"/>
    <dgm:cxn modelId="{6F77B334-0DE2-4244-8B99-F9D749FDD4E5}" type="presParOf" srcId="{150C0DD1-EC7F-1E47-9A9E-C4DE3288BDFA}" destId="{A7BAD74B-DC41-4D48-83E8-B394F65D692A}" srcOrd="0" destOrd="0" presId="urn:microsoft.com/office/officeart/2005/8/layout/orgChart1"/>
    <dgm:cxn modelId="{2690EC7C-ED7D-D445-9537-74F491AEF501}" type="presParOf" srcId="{A7BAD74B-DC41-4D48-83E8-B394F65D692A}" destId="{621DAD53-0030-D845-B8E6-07462808BF6F}" srcOrd="0" destOrd="0" presId="urn:microsoft.com/office/officeart/2005/8/layout/orgChart1"/>
    <dgm:cxn modelId="{50FE014F-8070-F246-8C7A-530DCD647D64}" type="presParOf" srcId="{A7BAD74B-DC41-4D48-83E8-B394F65D692A}" destId="{EF151B0F-9864-D343-9DE2-D26A9EE51E72}" srcOrd="1" destOrd="0" presId="urn:microsoft.com/office/officeart/2005/8/layout/orgChart1"/>
    <dgm:cxn modelId="{58DD6A5F-D3D9-A641-BB46-3EE3DC398F56}" type="presParOf" srcId="{150C0DD1-EC7F-1E47-9A9E-C4DE3288BDFA}" destId="{1AAF719E-FE44-3841-8C2B-85AB125E02AF}" srcOrd="1" destOrd="0" presId="urn:microsoft.com/office/officeart/2005/8/layout/orgChart1"/>
    <dgm:cxn modelId="{CCB05C32-FA28-F74F-85EB-D826B4810A75}" type="presParOf" srcId="{150C0DD1-EC7F-1E47-9A9E-C4DE3288BDFA}" destId="{01326D9A-1C91-4544-B53E-F6BB0FCB37A6}" srcOrd="2" destOrd="0" presId="urn:microsoft.com/office/officeart/2005/8/layout/orgChart1"/>
    <dgm:cxn modelId="{23E1BF40-D82B-FB41-A790-D3DC8C64D968}" type="presParOf" srcId="{9123C842-E341-CC4A-9425-B8CE06F06853}" destId="{E3F6A281-2841-0A43-8875-D0C738FB04A8}" srcOrd="4" destOrd="0" presId="urn:microsoft.com/office/officeart/2005/8/layout/orgChart1"/>
    <dgm:cxn modelId="{B41079CB-35E5-0F41-8383-B9B241AB88E6}" type="presParOf" srcId="{9123C842-E341-CC4A-9425-B8CE06F06853}" destId="{0E85F5F4-95CF-F542-A3BA-B9F612AFEE69}" srcOrd="5" destOrd="0" presId="urn:microsoft.com/office/officeart/2005/8/layout/orgChart1"/>
    <dgm:cxn modelId="{2DEB6A6A-AD17-1240-9AAA-54AB02ABF9B0}" type="presParOf" srcId="{0E85F5F4-95CF-F542-A3BA-B9F612AFEE69}" destId="{F6B9D99B-7401-6742-8801-81BA13AA246E}" srcOrd="0" destOrd="0" presId="urn:microsoft.com/office/officeart/2005/8/layout/orgChart1"/>
    <dgm:cxn modelId="{ABE2F457-3FFA-4448-BE8A-BD36C977C094}" type="presParOf" srcId="{F6B9D99B-7401-6742-8801-81BA13AA246E}" destId="{0B8313DC-3F65-A847-9860-1D8BF4712049}" srcOrd="0" destOrd="0" presId="urn:microsoft.com/office/officeart/2005/8/layout/orgChart1"/>
    <dgm:cxn modelId="{1AB63D05-3E67-4049-9ECC-D1E3DD2994EC}" type="presParOf" srcId="{F6B9D99B-7401-6742-8801-81BA13AA246E}" destId="{E0DDC556-83FC-8443-8E88-1C6CAF212C86}" srcOrd="1" destOrd="0" presId="urn:microsoft.com/office/officeart/2005/8/layout/orgChart1"/>
    <dgm:cxn modelId="{DB49D7E4-A8DA-CD48-B1DE-FDC95A8C8C99}" type="presParOf" srcId="{0E85F5F4-95CF-F542-A3BA-B9F612AFEE69}" destId="{60827046-D70F-8B4F-88FF-741597FEA92E}" srcOrd="1" destOrd="0" presId="urn:microsoft.com/office/officeart/2005/8/layout/orgChart1"/>
    <dgm:cxn modelId="{6149FCE0-DAFA-7A43-A55E-3C4FFA4C0F21}" type="presParOf" srcId="{0E85F5F4-95CF-F542-A3BA-B9F612AFEE69}" destId="{A6449AEE-AD37-1942-99F9-9FB27FEEFB01}" srcOrd="2" destOrd="0" presId="urn:microsoft.com/office/officeart/2005/8/layout/orgChart1"/>
    <dgm:cxn modelId="{954B0E72-D5AA-F54E-B938-14E83B14A750}" type="presParOf" srcId="{C10748F4-063C-B649-91EE-D3D39EF89BC4}" destId="{DE93EE89-B5B8-2547-8663-7A6085A5DA1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772EE-9745-D94F-A7C4-6849E59274B7}" type="doc">
      <dgm:prSet loTypeId="urn:microsoft.com/office/officeart/2008/layout/LinedList" loCatId="" qsTypeId="urn:microsoft.com/office/officeart/2005/8/quickstyle/simple1" qsCatId="simple" csTypeId="urn:microsoft.com/office/officeart/2005/8/colors/accent4_2" csCatId="accent4" phldr="1"/>
      <dgm:spPr/>
      <dgm:t>
        <a:bodyPr/>
        <a:lstStyle/>
        <a:p>
          <a:endParaRPr lang="en-US"/>
        </a:p>
      </dgm:t>
    </dgm:pt>
    <dgm:pt modelId="{8DF19B90-95B7-874E-9B68-C71AC840A984}">
      <dgm:prSet phldrT="[Text]"/>
      <dgm:spPr/>
      <dgm:t>
        <a:bodyPr/>
        <a:lstStyle/>
        <a:p>
          <a:endParaRPr lang="en-US" dirty="0"/>
        </a:p>
      </dgm:t>
    </dgm:pt>
    <dgm:pt modelId="{C59A6888-E757-0F43-9D13-60EFD50CD713}" type="parTrans" cxnId="{E344A3A2-CAF8-FE47-BB26-3E7C4BEEDC5C}">
      <dgm:prSet/>
      <dgm:spPr/>
      <dgm:t>
        <a:bodyPr/>
        <a:lstStyle/>
        <a:p>
          <a:endParaRPr lang="en-US"/>
        </a:p>
      </dgm:t>
    </dgm:pt>
    <dgm:pt modelId="{183D7435-2BC3-6E45-B414-1942C413C107}" type="sibTrans" cxnId="{E344A3A2-CAF8-FE47-BB26-3E7C4BEEDC5C}">
      <dgm:prSet/>
      <dgm:spPr/>
      <dgm:t>
        <a:bodyPr/>
        <a:lstStyle/>
        <a:p>
          <a:endParaRPr lang="en-US"/>
        </a:p>
      </dgm:t>
    </dgm:pt>
    <dgm:pt modelId="{4F455BBA-3917-0642-8631-E73D77EDAD99}">
      <dgm:prSet phldrT="[Text]"/>
      <dgm:spPr/>
      <dgm:t>
        <a:bodyPr/>
        <a:lstStyle/>
        <a:p>
          <a:r>
            <a:rPr lang="en-US" dirty="0" smtClean="0"/>
            <a:t>Impacts Scalability</a:t>
          </a:r>
        </a:p>
        <a:p>
          <a:r>
            <a:rPr lang="en-US" dirty="0" smtClean="0"/>
            <a:t>Impacts Performance</a:t>
          </a:r>
          <a:endParaRPr lang="en-US" dirty="0"/>
        </a:p>
      </dgm:t>
    </dgm:pt>
    <dgm:pt modelId="{980974B6-2E3A-D44C-AB26-7CEBEE96FAB2}" type="parTrans" cxnId="{1308F667-7FDD-0F45-8D91-4C0279163D8F}">
      <dgm:prSet/>
      <dgm:spPr/>
      <dgm:t>
        <a:bodyPr/>
        <a:lstStyle/>
        <a:p>
          <a:endParaRPr lang="en-US"/>
        </a:p>
      </dgm:t>
    </dgm:pt>
    <dgm:pt modelId="{F8BBBE5C-7F31-4046-B781-FAC922CFEC34}" type="sibTrans" cxnId="{1308F667-7FDD-0F45-8D91-4C0279163D8F}">
      <dgm:prSet/>
      <dgm:spPr/>
      <dgm:t>
        <a:bodyPr/>
        <a:lstStyle/>
        <a:p>
          <a:endParaRPr lang="en-US"/>
        </a:p>
      </dgm:t>
    </dgm:pt>
    <dgm:pt modelId="{77BB6028-FCE8-AB4E-B7E4-5942F876B8C2}">
      <dgm:prSet phldrT="[Text]"/>
      <dgm:spPr/>
      <dgm:t>
        <a:bodyPr/>
        <a:lstStyle/>
        <a:p>
          <a:r>
            <a:rPr lang="en-US" dirty="0" smtClean="0"/>
            <a:t>Impacts Protocol Extensibility</a:t>
          </a:r>
        </a:p>
        <a:p>
          <a:r>
            <a:rPr lang="en-US" dirty="0" smtClean="0"/>
            <a:t>Impacts Service Extensibility</a:t>
          </a:r>
        </a:p>
      </dgm:t>
    </dgm:pt>
    <dgm:pt modelId="{53615B00-F00D-2141-96E7-C4865F6C9009}" type="parTrans" cxnId="{D4B85B61-0C19-B246-A52F-9F94E53520BA}">
      <dgm:prSet/>
      <dgm:spPr/>
      <dgm:t>
        <a:bodyPr/>
        <a:lstStyle/>
        <a:p>
          <a:endParaRPr lang="en-US"/>
        </a:p>
      </dgm:t>
    </dgm:pt>
    <dgm:pt modelId="{C0D13D26-7735-9E41-9ED9-B10C19C4E460}" type="sibTrans" cxnId="{D4B85B61-0C19-B246-A52F-9F94E53520BA}">
      <dgm:prSet/>
      <dgm:spPr/>
      <dgm:t>
        <a:bodyPr/>
        <a:lstStyle/>
        <a:p>
          <a:endParaRPr lang="en-US"/>
        </a:p>
      </dgm:t>
    </dgm:pt>
    <dgm:pt modelId="{16CE8BCB-C8CD-2248-B41E-753084A6501F}">
      <dgm:prSet phldrT="[Text]"/>
      <dgm:spPr/>
      <dgm:t>
        <a:bodyPr/>
        <a:lstStyle/>
        <a:p>
          <a:r>
            <a:rPr lang="en-US" dirty="0" smtClean="0"/>
            <a:t>Impacts Deployability</a:t>
          </a:r>
        </a:p>
        <a:p>
          <a:r>
            <a:rPr lang="en-US" dirty="0" smtClean="0"/>
            <a:t>Impacts Fault Tolerance</a:t>
          </a:r>
          <a:endParaRPr lang="en-US" dirty="0"/>
        </a:p>
      </dgm:t>
    </dgm:pt>
    <dgm:pt modelId="{DA680F8A-3BF9-B64A-8E10-66EF1F3BD9C0}" type="parTrans" cxnId="{2C4ECEA4-BD37-6D45-B8ED-6D64D321BFA5}">
      <dgm:prSet/>
      <dgm:spPr/>
      <dgm:t>
        <a:bodyPr/>
        <a:lstStyle/>
        <a:p>
          <a:endParaRPr lang="en-US"/>
        </a:p>
      </dgm:t>
    </dgm:pt>
    <dgm:pt modelId="{FE85EDB8-9015-5A4A-834F-FB1BB1074A72}" type="sibTrans" cxnId="{2C4ECEA4-BD37-6D45-B8ED-6D64D321BFA5}">
      <dgm:prSet/>
      <dgm:spPr/>
      <dgm:t>
        <a:bodyPr/>
        <a:lstStyle/>
        <a:p>
          <a:endParaRPr lang="en-US"/>
        </a:p>
      </dgm:t>
    </dgm:pt>
    <dgm:pt modelId="{82F3594D-5E88-DD45-AB14-FB4EF004EF19}" type="pres">
      <dgm:prSet presAssocID="{319772EE-9745-D94F-A7C4-6849E59274B7}" presName="vert0" presStyleCnt="0">
        <dgm:presLayoutVars>
          <dgm:dir/>
          <dgm:animOne val="branch"/>
          <dgm:animLvl val="lvl"/>
        </dgm:presLayoutVars>
      </dgm:prSet>
      <dgm:spPr/>
      <dgm:t>
        <a:bodyPr/>
        <a:lstStyle/>
        <a:p>
          <a:endParaRPr lang="en-US"/>
        </a:p>
      </dgm:t>
    </dgm:pt>
    <dgm:pt modelId="{A8F98D96-E426-894B-A350-69704258664F}" type="pres">
      <dgm:prSet presAssocID="{8DF19B90-95B7-874E-9B68-C71AC840A984}" presName="thickLine" presStyleLbl="alignNode1" presStyleIdx="0" presStyleCnt="1" custLinFactNeighborY="0"/>
      <dgm:spPr>
        <a:ln>
          <a:noFill/>
        </a:ln>
      </dgm:spPr>
    </dgm:pt>
    <dgm:pt modelId="{E518DD8B-F6D4-5841-95CF-BD867BB9456A}" type="pres">
      <dgm:prSet presAssocID="{8DF19B90-95B7-874E-9B68-C71AC840A984}" presName="horz1" presStyleCnt="0"/>
      <dgm:spPr/>
    </dgm:pt>
    <dgm:pt modelId="{F5B96C74-FED7-9E42-85B1-8957CCB20768}" type="pres">
      <dgm:prSet presAssocID="{8DF19B90-95B7-874E-9B68-C71AC840A984}" presName="tx1" presStyleLbl="revTx" presStyleIdx="0" presStyleCnt="4"/>
      <dgm:spPr/>
      <dgm:t>
        <a:bodyPr/>
        <a:lstStyle/>
        <a:p>
          <a:endParaRPr lang="en-US"/>
        </a:p>
      </dgm:t>
    </dgm:pt>
    <dgm:pt modelId="{9542ED8A-5D7A-8345-AFAF-3C4392951256}" type="pres">
      <dgm:prSet presAssocID="{8DF19B90-95B7-874E-9B68-C71AC840A984}" presName="vert1" presStyleCnt="0"/>
      <dgm:spPr/>
    </dgm:pt>
    <dgm:pt modelId="{9E3D2844-9D67-0446-9BCF-634C7AD8C806}" type="pres">
      <dgm:prSet presAssocID="{4F455BBA-3917-0642-8631-E73D77EDAD99}" presName="vertSpace2a" presStyleCnt="0"/>
      <dgm:spPr/>
    </dgm:pt>
    <dgm:pt modelId="{85DC4879-12AB-7043-B26C-057E07990C5E}" type="pres">
      <dgm:prSet presAssocID="{4F455BBA-3917-0642-8631-E73D77EDAD99}" presName="horz2" presStyleCnt="0"/>
      <dgm:spPr/>
    </dgm:pt>
    <dgm:pt modelId="{A93B1263-0A27-D84A-AF80-F770A49A1137}" type="pres">
      <dgm:prSet presAssocID="{4F455BBA-3917-0642-8631-E73D77EDAD99}" presName="horzSpace2" presStyleCnt="0"/>
      <dgm:spPr/>
    </dgm:pt>
    <dgm:pt modelId="{5469122C-BC6B-CC46-B5A5-4B018B26523D}" type="pres">
      <dgm:prSet presAssocID="{4F455BBA-3917-0642-8631-E73D77EDAD99}" presName="tx2" presStyleLbl="revTx" presStyleIdx="1" presStyleCnt="4"/>
      <dgm:spPr/>
      <dgm:t>
        <a:bodyPr/>
        <a:lstStyle/>
        <a:p>
          <a:endParaRPr lang="en-US"/>
        </a:p>
      </dgm:t>
    </dgm:pt>
    <dgm:pt modelId="{3302DEEB-AF7A-9F4F-A54C-3BEB1217A6F1}" type="pres">
      <dgm:prSet presAssocID="{4F455BBA-3917-0642-8631-E73D77EDAD99}" presName="vert2" presStyleCnt="0"/>
      <dgm:spPr/>
    </dgm:pt>
    <dgm:pt modelId="{530923DB-FFA7-2946-B03F-5A6EF2A16363}" type="pres">
      <dgm:prSet presAssocID="{4F455BBA-3917-0642-8631-E73D77EDAD99}" presName="thinLine2b" presStyleLbl="callout" presStyleIdx="0" presStyleCnt="3"/>
      <dgm:spPr/>
    </dgm:pt>
    <dgm:pt modelId="{43A5F30E-BAD5-DC41-AA71-345A31B1755D}" type="pres">
      <dgm:prSet presAssocID="{4F455BBA-3917-0642-8631-E73D77EDAD99}" presName="vertSpace2b" presStyleCnt="0"/>
      <dgm:spPr/>
    </dgm:pt>
    <dgm:pt modelId="{7FD1F36C-8D99-9A4D-977C-7253B4061637}" type="pres">
      <dgm:prSet presAssocID="{77BB6028-FCE8-AB4E-B7E4-5942F876B8C2}" presName="horz2" presStyleCnt="0"/>
      <dgm:spPr/>
    </dgm:pt>
    <dgm:pt modelId="{F2D2A4E6-6F95-E54C-9FDD-6F1EF9135F5E}" type="pres">
      <dgm:prSet presAssocID="{77BB6028-FCE8-AB4E-B7E4-5942F876B8C2}" presName="horzSpace2" presStyleCnt="0"/>
      <dgm:spPr/>
    </dgm:pt>
    <dgm:pt modelId="{F7C08602-BC53-1649-B517-C3BA82B932EC}" type="pres">
      <dgm:prSet presAssocID="{77BB6028-FCE8-AB4E-B7E4-5942F876B8C2}" presName="tx2" presStyleLbl="revTx" presStyleIdx="2" presStyleCnt="4"/>
      <dgm:spPr/>
      <dgm:t>
        <a:bodyPr/>
        <a:lstStyle/>
        <a:p>
          <a:endParaRPr lang="en-US"/>
        </a:p>
      </dgm:t>
    </dgm:pt>
    <dgm:pt modelId="{D6CCD633-9F4D-C149-A77A-D483140807A1}" type="pres">
      <dgm:prSet presAssocID="{77BB6028-FCE8-AB4E-B7E4-5942F876B8C2}" presName="vert2" presStyleCnt="0"/>
      <dgm:spPr/>
    </dgm:pt>
    <dgm:pt modelId="{582B675E-7842-784D-BA0F-9801EE4AC1A0}" type="pres">
      <dgm:prSet presAssocID="{77BB6028-FCE8-AB4E-B7E4-5942F876B8C2}" presName="thinLine2b" presStyleLbl="callout" presStyleIdx="1" presStyleCnt="3"/>
      <dgm:spPr/>
    </dgm:pt>
    <dgm:pt modelId="{8DAC4D7E-82DF-8746-A57D-119D008FC501}" type="pres">
      <dgm:prSet presAssocID="{77BB6028-FCE8-AB4E-B7E4-5942F876B8C2}" presName="vertSpace2b" presStyleCnt="0"/>
      <dgm:spPr/>
    </dgm:pt>
    <dgm:pt modelId="{2F5A49C5-ECFC-8940-B7DC-F5F5925A9C74}" type="pres">
      <dgm:prSet presAssocID="{16CE8BCB-C8CD-2248-B41E-753084A6501F}" presName="horz2" presStyleCnt="0"/>
      <dgm:spPr/>
    </dgm:pt>
    <dgm:pt modelId="{9F412557-A24E-4641-AC00-1F49D4D35D75}" type="pres">
      <dgm:prSet presAssocID="{16CE8BCB-C8CD-2248-B41E-753084A6501F}" presName="horzSpace2" presStyleCnt="0"/>
      <dgm:spPr/>
    </dgm:pt>
    <dgm:pt modelId="{18FAC3F6-B6AB-104C-8E42-F7571081750A}" type="pres">
      <dgm:prSet presAssocID="{16CE8BCB-C8CD-2248-B41E-753084A6501F}" presName="tx2" presStyleLbl="revTx" presStyleIdx="3" presStyleCnt="4"/>
      <dgm:spPr/>
      <dgm:t>
        <a:bodyPr/>
        <a:lstStyle/>
        <a:p>
          <a:endParaRPr lang="en-US"/>
        </a:p>
      </dgm:t>
    </dgm:pt>
    <dgm:pt modelId="{E82CAD3C-CC97-C849-AB97-6F1B45A3A60D}" type="pres">
      <dgm:prSet presAssocID="{16CE8BCB-C8CD-2248-B41E-753084A6501F}" presName="vert2" presStyleCnt="0"/>
      <dgm:spPr/>
    </dgm:pt>
    <dgm:pt modelId="{E2FBE62B-3206-4040-B896-E10F942785B1}" type="pres">
      <dgm:prSet presAssocID="{16CE8BCB-C8CD-2248-B41E-753084A6501F}" presName="thinLine2b" presStyleLbl="callout" presStyleIdx="2" presStyleCnt="3"/>
      <dgm:spPr/>
    </dgm:pt>
    <dgm:pt modelId="{73D20BBE-7A98-DA43-B81D-EA7FCED8A719}" type="pres">
      <dgm:prSet presAssocID="{16CE8BCB-C8CD-2248-B41E-753084A6501F}" presName="vertSpace2b" presStyleCnt="0"/>
      <dgm:spPr/>
    </dgm:pt>
  </dgm:ptLst>
  <dgm:cxnLst>
    <dgm:cxn modelId="{A2D0B102-A27A-4E41-BB93-ED885DF4F392}" type="presOf" srcId="{16CE8BCB-C8CD-2248-B41E-753084A6501F}" destId="{18FAC3F6-B6AB-104C-8E42-F7571081750A}" srcOrd="0" destOrd="0" presId="urn:microsoft.com/office/officeart/2008/layout/LinedList"/>
    <dgm:cxn modelId="{1308F667-7FDD-0F45-8D91-4C0279163D8F}" srcId="{8DF19B90-95B7-874E-9B68-C71AC840A984}" destId="{4F455BBA-3917-0642-8631-E73D77EDAD99}" srcOrd="0" destOrd="0" parTransId="{980974B6-2E3A-D44C-AB26-7CEBEE96FAB2}" sibTransId="{F8BBBE5C-7F31-4046-B781-FAC922CFEC34}"/>
    <dgm:cxn modelId="{E344A3A2-CAF8-FE47-BB26-3E7C4BEEDC5C}" srcId="{319772EE-9745-D94F-A7C4-6849E59274B7}" destId="{8DF19B90-95B7-874E-9B68-C71AC840A984}" srcOrd="0" destOrd="0" parTransId="{C59A6888-E757-0F43-9D13-60EFD50CD713}" sibTransId="{183D7435-2BC3-6E45-B414-1942C413C107}"/>
    <dgm:cxn modelId="{2C4ECEA4-BD37-6D45-B8ED-6D64D321BFA5}" srcId="{8DF19B90-95B7-874E-9B68-C71AC840A984}" destId="{16CE8BCB-C8CD-2248-B41E-753084A6501F}" srcOrd="2" destOrd="0" parTransId="{DA680F8A-3BF9-B64A-8E10-66EF1F3BD9C0}" sibTransId="{FE85EDB8-9015-5A4A-834F-FB1BB1074A72}"/>
    <dgm:cxn modelId="{69CC6C55-251A-B644-B761-CB73CB447632}" type="presOf" srcId="{8DF19B90-95B7-874E-9B68-C71AC840A984}" destId="{F5B96C74-FED7-9E42-85B1-8957CCB20768}" srcOrd="0" destOrd="0" presId="urn:microsoft.com/office/officeart/2008/layout/LinedList"/>
    <dgm:cxn modelId="{EC77876F-11DA-5E41-9AF0-8C5846492FA6}" type="presOf" srcId="{77BB6028-FCE8-AB4E-B7E4-5942F876B8C2}" destId="{F7C08602-BC53-1649-B517-C3BA82B932EC}" srcOrd="0" destOrd="0" presId="urn:microsoft.com/office/officeart/2008/layout/LinedList"/>
    <dgm:cxn modelId="{A44CFAC5-B41B-DC42-8946-2F73E41C3CB7}" type="presOf" srcId="{4F455BBA-3917-0642-8631-E73D77EDAD99}" destId="{5469122C-BC6B-CC46-B5A5-4B018B26523D}" srcOrd="0" destOrd="0" presId="urn:microsoft.com/office/officeart/2008/layout/LinedList"/>
    <dgm:cxn modelId="{FBA5AAFC-726D-2F42-BEA9-2015E44F6433}" type="presOf" srcId="{319772EE-9745-D94F-A7C4-6849E59274B7}" destId="{82F3594D-5E88-DD45-AB14-FB4EF004EF19}" srcOrd="0" destOrd="0" presId="urn:microsoft.com/office/officeart/2008/layout/LinedList"/>
    <dgm:cxn modelId="{D4B85B61-0C19-B246-A52F-9F94E53520BA}" srcId="{8DF19B90-95B7-874E-9B68-C71AC840A984}" destId="{77BB6028-FCE8-AB4E-B7E4-5942F876B8C2}" srcOrd="1" destOrd="0" parTransId="{53615B00-F00D-2141-96E7-C4865F6C9009}" sibTransId="{C0D13D26-7735-9E41-9ED9-B10C19C4E460}"/>
    <dgm:cxn modelId="{F467E156-7160-3743-BE1C-831B0F24F40D}" type="presParOf" srcId="{82F3594D-5E88-DD45-AB14-FB4EF004EF19}" destId="{A8F98D96-E426-894B-A350-69704258664F}" srcOrd="0" destOrd="0" presId="urn:microsoft.com/office/officeart/2008/layout/LinedList"/>
    <dgm:cxn modelId="{4D294C2A-8D4A-314E-B722-552F327049FF}" type="presParOf" srcId="{82F3594D-5E88-DD45-AB14-FB4EF004EF19}" destId="{E518DD8B-F6D4-5841-95CF-BD867BB9456A}" srcOrd="1" destOrd="0" presId="urn:microsoft.com/office/officeart/2008/layout/LinedList"/>
    <dgm:cxn modelId="{BA7E54C5-0B51-B344-B0E8-3EA584C78C93}" type="presParOf" srcId="{E518DD8B-F6D4-5841-95CF-BD867BB9456A}" destId="{F5B96C74-FED7-9E42-85B1-8957CCB20768}" srcOrd="0" destOrd="0" presId="urn:microsoft.com/office/officeart/2008/layout/LinedList"/>
    <dgm:cxn modelId="{981CB6CF-8A8E-F14A-9741-6F5A64EAB687}" type="presParOf" srcId="{E518DD8B-F6D4-5841-95CF-BD867BB9456A}" destId="{9542ED8A-5D7A-8345-AFAF-3C4392951256}" srcOrd="1" destOrd="0" presId="urn:microsoft.com/office/officeart/2008/layout/LinedList"/>
    <dgm:cxn modelId="{2B563975-CECA-6346-8BB0-F8FD3A4DB320}" type="presParOf" srcId="{9542ED8A-5D7A-8345-AFAF-3C4392951256}" destId="{9E3D2844-9D67-0446-9BCF-634C7AD8C806}" srcOrd="0" destOrd="0" presId="urn:microsoft.com/office/officeart/2008/layout/LinedList"/>
    <dgm:cxn modelId="{25EF447B-B18B-5C4E-B8E0-A480C210B9E8}" type="presParOf" srcId="{9542ED8A-5D7A-8345-AFAF-3C4392951256}" destId="{85DC4879-12AB-7043-B26C-057E07990C5E}" srcOrd="1" destOrd="0" presId="urn:microsoft.com/office/officeart/2008/layout/LinedList"/>
    <dgm:cxn modelId="{261D555A-1FF3-5D4C-8879-9ACC906EA30A}" type="presParOf" srcId="{85DC4879-12AB-7043-B26C-057E07990C5E}" destId="{A93B1263-0A27-D84A-AF80-F770A49A1137}" srcOrd="0" destOrd="0" presId="urn:microsoft.com/office/officeart/2008/layout/LinedList"/>
    <dgm:cxn modelId="{644A3CB2-BE4D-214E-8C1B-1C188E2C8DC8}" type="presParOf" srcId="{85DC4879-12AB-7043-B26C-057E07990C5E}" destId="{5469122C-BC6B-CC46-B5A5-4B018B26523D}" srcOrd="1" destOrd="0" presId="urn:microsoft.com/office/officeart/2008/layout/LinedList"/>
    <dgm:cxn modelId="{87F806B4-8CC8-644E-9460-27AE5E3B5671}" type="presParOf" srcId="{85DC4879-12AB-7043-B26C-057E07990C5E}" destId="{3302DEEB-AF7A-9F4F-A54C-3BEB1217A6F1}" srcOrd="2" destOrd="0" presId="urn:microsoft.com/office/officeart/2008/layout/LinedList"/>
    <dgm:cxn modelId="{A245B804-8706-A949-9E60-D046E63EC7F6}" type="presParOf" srcId="{9542ED8A-5D7A-8345-AFAF-3C4392951256}" destId="{530923DB-FFA7-2946-B03F-5A6EF2A16363}" srcOrd="2" destOrd="0" presId="urn:microsoft.com/office/officeart/2008/layout/LinedList"/>
    <dgm:cxn modelId="{370A93AB-9C0A-B040-B977-34463E4BDFB4}" type="presParOf" srcId="{9542ED8A-5D7A-8345-AFAF-3C4392951256}" destId="{43A5F30E-BAD5-DC41-AA71-345A31B1755D}" srcOrd="3" destOrd="0" presId="urn:microsoft.com/office/officeart/2008/layout/LinedList"/>
    <dgm:cxn modelId="{F41294FF-E807-6A46-974B-9555137BBB07}" type="presParOf" srcId="{9542ED8A-5D7A-8345-AFAF-3C4392951256}" destId="{7FD1F36C-8D99-9A4D-977C-7253B4061637}" srcOrd="4" destOrd="0" presId="urn:microsoft.com/office/officeart/2008/layout/LinedList"/>
    <dgm:cxn modelId="{3240A165-49A5-F84C-BB86-E78A53E235E0}" type="presParOf" srcId="{7FD1F36C-8D99-9A4D-977C-7253B4061637}" destId="{F2D2A4E6-6F95-E54C-9FDD-6F1EF9135F5E}" srcOrd="0" destOrd="0" presId="urn:microsoft.com/office/officeart/2008/layout/LinedList"/>
    <dgm:cxn modelId="{399EDD92-0044-5347-8BAA-CCAE427A6D6C}" type="presParOf" srcId="{7FD1F36C-8D99-9A4D-977C-7253B4061637}" destId="{F7C08602-BC53-1649-B517-C3BA82B932EC}" srcOrd="1" destOrd="0" presId="urn:microsoft.com/office/officeart/2008/layout/LinedList"/>
    <dgm:cxn modelId="{6A5E6644-261A-AC4E-9692-C76F7EFDCD38}" type="presParOf" srcId="{7FD1F36C-8D99-9A4D-977C-7253B4061637}" destId="{D6CCD633-9F4D-C149-A77A-D483140807A1}" srcOrd="2" destOrd="0" presId="urn:microsoft.com/office/officeart/2008/layout/LinedList"/>
    <dgm:cxn modelId="{2E45F5D8-F11D-324D-8FB3-12338F095371}" type="presParOf" srcId="{9542ED8A-5D7A-8345-AFAF-3C4392951256}" destId="{582B675E-7842-784D-BA0F-9801EE4AC1A0}" srcOrd="5" destOrd="0" presId="urn:microsoft.com/office/officeart/2008/layout/LinedList"/>
    <dgm:cxn modelId="{28DBFA34-E397-0845-9339-1950D2E46BBF}" type="presParOf" srcId="{9542ED8A-5D7A-8345-AFAF-3C4392951256}" destId="{8DAC4D7E-82DF-8746-A57D-119D008FC501}" srcOrd="6" destOrd="0" presId="urn:microsoft.com/office/officeart/2008/layout/LinedList"/>
    <dgm:cxn modelId="{12D6AFA5-24D0-104E-B58E-28AE286BC906}" type="presParOf" srcId="{9542ED8A-5D7A-8345-AFAF-3C4392951256}" destId="{2F5A49C5-ECFC-8940-B7DC-F5F5925A9C74}" srcOrd="7" destOrd="0" presId="urn:microsoft.com/office/officeart/2008/layout/LinedList"/>
    <dgm:cxn modelId="{CE26CC19-EC49-014A-A986-FB5526FA89D9}" type="presParOf" srcId="{2F5A49C5-ECFC-8940-B7DC-F5F5925A9C74}" destId="{9F412557-A24E-4641-AC00-1F49D4D35D75}" srcOrd="0" destOrd="0" presId="urn:microsoft.com/office/officeart/2008/layout/LinedList"/>
    <dgm:cxn modelId="{C4D66FCC-EAB8-A146-9C50-0928B3C6B884}" type="presParOf" srcId="{2F5A49C5-ECFC-8940-B7DC-F5F5925A9C74}" destId="{18FAC3F6-B6AB-104C-8E42-F7571081750A}" srcOrd="1" destOrd="0" presId="urn:microsoft.com/office/officeart/2008/layout/LinedList"/>
    <dgm:cxn modelId="{F50D8C84-D37A-4246-BB22-04FED68B17B8}" type="presParOf" srcId="{2F5A49C5-ECFC-8940-B7DC-F5F5925A9C74}" destId="{E82CAD3C-CC97-C849-AB97-6F1B45A3A60D}" srcOrd="2" destOrd="0" presId="urn:microsoft.com/office/officeart/2008/layout/LinedList"/>
    <dgm:cxn modelId="{6CF43559-86F9-374F-B394-978F4B7D0A08}" type="presParOf" srcId="{9542ED8A-5D7A-8345-AFAF-3C4392951256}" destId="{E2FBE62B-3206-4040-B896-E10F942785B1}" srcOrd="8" destOrd="0" presId="urn:microsoft.com/office/officeart/2008/layout/LinedList"/>
    <dgm:cxn modelId="{62389854-FB85-5F42-B9A8-D3B27D5F44E5}" type="presParOf" srcId="{9542ED8A-5D7A-8345-AFAF-3C4392951256}" destId="{73D20BBE-7A98-DA43-B81D-EA7FCED8A719}"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A4A01-9456-3842-9C37-B4BB8C701213}">
      <dsp:nvSpPr>
        <dsp:cNvPr id="0" name=""/>
        <dsp:cNvSpPr/>
      </dsp:nvSpPr>
      <dsp:spPr>
        <a:xfrm>
          <a:off x="3715306" y="0"/>
          <a:ext cx="2380699"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Scalability</a:t>
          </a:r>
          <a:endParaRPr lang="en-US" sz="1800" kern="1200" dirty="0"/>
        </a:p>
      </dsp:txBody>
      <dsp:txXfrm>
        <a:off x="3742523" y="27217"/>
        <a:ext cx="2326265" cy="874811"/>
      </dsp:txXfrm>
    </dsp:sp>
    <dsp:sp modelId="{95EF23D4-9BA7-AA4C-B631-3F6AB7E35210}">
      <dsp:nvSpPr>
        <dsp:cNvPr id="0" name=""/>
        <dsp:cNvSpPr/>
      </dsp:nvSpPr>
      <dsp:spPr>
        <a:xfrm>
          <a:off x="1056997" y="929245"/>
          <a:ext cx="3848658" cy="638131"/>
        </a:xfrm>
        <a:custGeom>
          <a:avLst/>
          <a:gdLst/>
          <a:ahLst/>
          <a:cxnLst/>
          <a:rect l="0" t="0" r="0" b="0"/>
          <a:pathLst>
            <a:path>
              <a:moveTo>
                <a:pt x="3848658" y="0"/>
              </a:moveTo>
              <a:lnTo>
                <a:pt x="3848658" y="319065"/>
              </a:lnTo>
              <a:lnTo>
                <a:pt x="0" y="319065"/>
              </a:lnTo>
              <a:lnTo>
                <a:pt x="0"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FFED36-E063-D14E-A2B1-A8C6ECE69A32}">
      <dsp:nvSpPr>
        <dsp:cNvPr id="0" name=""/>
        <dsp:cNvSpPr/>
      </dsp:nvSpPr>
      <dsp:spPr>
        <a:xfrm>
          <a:off x="5755" y="1567377"/>
          <a:ext cx="2102483"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 Asynchronous Connectors</a:t>
          </a:r>
          <a:endParaRPr lang="en-US" sz="1900" kern="1200" dirty="0"/>
        </a:p>
      </dsp:txBody>
      <dsp:txXfrm>
        <a:off x="32972" y="1594594"/>
        <a:ext cx="2048049" cy="874811"/>
      </dsp:txXfrm>
    </dsp:sp>
    <dsp:sp modelId="{6DB7D7B5-64F7-184F-A635-50B1C4947D39}">
      <dsp:nvSpPr>
        <dsp:cNvPr id="0" name=""/>
        <dsp:cNvSpPr/>
      </dsp:nvSpPr>
      <dsp:spPr>
        <a:xfrm>
          <a:off x="1011277" y="2496622"/>
          <a:ext cx="91440" cy="371698"/>
        </a:xfrm>
        <a:custGeom>
          <a:avLst/>
          <a:gdLst/>
          <a:ahLst/>
          <a:cxnLst/>
          <a:rect l="0" t="0" r="0" b="0"/>
          <a:pathLst>
            <a:path>
              <a:moveTo>
                <a:pt x="45720" y="0"/>
              </a:moveTo>
              <a:lnTo>
                <a:pt x="45720" y="371698"/>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772AB-3207-D541-B34F-437A549CB1CB}">
      <dsp:nvSpPr>
        <dsp:cNvPr id="0" name=""/>
        <dsp:cNvSpPr/>
      </dsp:nvSpPr>
      <dsp:spPr>
        <a:xfrm>
          <a:off x="360062" y="2868321"/>
          <a:ext cx="1393868"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System Throughput</a:t>
          </a:r>
          <a:endParaRPr lang="en-US" sz="1900" kern="1200" dirty="0"/>
        </a:p>
      </dsp:txBody>
      <dsp:txXfrm>
        <a:off x="387279" y="2895538"/>
        <a:ext cx="1339434" cy="874811"/>
      </dsp:txXfrm>
    </dsp:sp>
    <dsp:sp modelId="{F343931B-9949-2C40-8A76-F52A62FDF593}">
      <dsp:nvSpPr>
        <dsp:cNvPr id="0" name=""/>
        <dsp:cNvSpPr/>
      </dsp:nvSpPr>
      <dsp:spPr>
        <a:xfrm>
          <a:off x="3677392" y="929245"/>
          <a:ext cx="1228262" cy="638131"/>
        </a:xfrm>
        <a:custGeom>
          <a:avLst/>
          <a:gdLst/>
          <a:ahLst/>
          <a:cxnLst/>
          <a:rect l="0" t="0" r="0" b="0"/>
          <a:pathLst>
            <a:path>
              <a:moveTo>
                <a:pt x="1228262" y="0"/>
              </a:moveTo>
              <a:lnTo>
                <a:pt x="1228262" y="319065"/>
              </a:lnTo>
              <a:lnTo>
                <a:pt x="0" y="319065"/>
              </a:lnTo>
              <a:lnTo>
                <a:pt x="0"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8E5D45-1A08-F040-814C-9229B42F3330}">
      <dsp:nvSpPr>
        <dsp:cNvPr id="0" name=""/>
        <dsp:cNvSpPr/>
      </dsp:nvSpPr>
      <dsp:spPr>
        <a:xfrm>
          <a:off x="2526399" y="1567377"/>
          <a:ext cx="2301987"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Avoid Distributed Transactions</a:t>
          </a:r>
          <a:endParaRPr lang="en-US" sz="1900" kern="1200" dirty="0"/>
        </a:p>
      </dsp:txBody>
      <dsp:txXfrm>
        <a:off x="2553616" y="1594594"/>
        <a:ext cx="2247553" cy="874811"/>
      </dsp:txXfrm>
    </dsp:sp>
    <dsp:sp modelId="{FBD78BB4-7EF1-B84F-AC20-9518677EEF13}">
      <dsp:nvSpPr>
        <dsp:cNvPr id="0" name=""/>
        <dsp:cNvSpPr/>
      </dsp:nvSpPr>
      <dsp:spPr>
        <a:xfrm>
          <a:off x="4905655" y="929245"/>
          <a:ext cx="1037825" cy="638131"/>
        </a:xfrm>
        <a:custGeom>
          <a:avLst/>
          <a:gdLst/>
          <a:ahLst/>
          <a:cxnLst/>
          <a:rect l="0" t="0" r="0" b="0"/>
          <a:pathLst>
            <a:path>
              <a:moveTo>
                <a:pt x="0" y="0"/>
              </a:moveTo>
              <a:lnTo>
                <a:pt x="0" y="319065"/>
              </a:lnTo>
              <a:lnTo>
                <a:pt x="1037825" y="319065"/>
              </a:lnTo>
              <a:lnTo>
                <a:pt x="1037825"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DA608-2C26-4641-BFD6-C4571866C86D}">
      <dsp:nvSpPr>
        <dsp:cNvPr id="0" name=""/>
        <dsp:cNvSpPr/>
      </dsp:nvSpPr>
      <dsp:spPr>
        <a:xfrm>
          <a:off x="5246547" y="1567377"/>
          <a:ext cx="1393868"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Small Unit of Work</a:t>
          </a:r>
          <a:endParaRPr lang="en-US" sz="1900" kern="1200" dirty="0"/>
        </a:p>
      </dsp:txBody>
      <dsp:txXfrm>
        <a:off x="5273764" y="1594594"/>
        <a:ext cx="1339434" cy="874811"/>
      </dsp:txXfrm>
    </dsp:sp>
    <dsp:sp modelId="{A77A6C8D-DC0F-2144-8A3A-DC299753C574}">
      <dsp:nvSpPr>
        <dsp:cNvPr id="0" name=""/>
        <dsp:cNvSpPr/>
      </dsp:nvSpPr>
      <dsp:spPr>
        <a:xfrm>
          <a:off x="4905655" y="929245"/>
          <a:ext cx="2849854" cy="638131"/>
        </a:xfrm>
        <a:custGeom>
          <a:avLst/>
          <a:gdLst/>
          <a:ahLst/>
          <a:cxnLst/>
          <a:rect l="0" t="0" r="0" b="0"/>
          <a:pathLst>
            <a:path>
              <a:moveTo>
                <a:pt x="0" y="0"/>
              </a:moveTo>
              <a:lnTo>
                <a:pt x="0" y="319065"/>
              </a:lnTo>
              <a:lnTo>
                <a:pt x="2849854" y="319065"/>
              </a:lnTo>
              <a:lnTo>
                <a:pt x="2849854"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F996C-A400-4546-96DB-EDB69AED5A06}">
      <dsp:nvSpPr>
        <dsp:cNvPr id="0" name=""/>
        <dsp:cNvSpPr/>
      </dsp:nvSpPr>
      <dsp:spPr>
        <a:xfrm>
          <a:off x="7058576" y="1567377"/>
          <a:ext cx="1393868"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Redundant Hosting</a:t>
          </a:r>
          <a:endParaRPr lang="en-US" sz="1900" kern="1200" dirty="0"/>
        </a:p>
      </dsp:txBody>
      <dsp:txXfrm>
        <a:off x="7085793" y="1594594"/>
        <a:ext cx="1339434" cy="874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A281-2841-0A43-8875-D0C738FB04A8}">
      <dsp:nvSpPr>
        <dsp:cNvPr id="0" name=""/>
        <dsp:cNvSpPr/>
      </dsp:nvSpPr>
      <dsp:spPr>
        <a:xfrm>
          <a:off x="1943100" y="1219203"/>
          <a:ext cx="1374757" cy="320914"/>
        </a:xfrm>
        <a:custGeom>
          <a:avLst/>
          <a:gdLst/>
          <a:ahLst/>
          <a:cxnLst/>
          <a:rect l="0" t="0" r="0" b="0"/>
          <a:pathLst>
            <a:path>
              <a:moveTo>
                <a:pt x="0" y="0"/>
              </a:moveTo>
              <a:lnTo>
                <a:pt x="0" y="201617"/>
              </a:lnTo>
              <a:lnTo>
                <a:pt x="1374757" y="201617"/>
              </a:lnTo>
              <a:lnTo>
                <a:pt x="1374757"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A374BB-E2E4-9C46-BDCA-9DA9EB2BAEE7}">
      <dsp:nvSpPr>
        <dsp:cNvPr id="0" name=""/>
        <dsp:cNvSpPr/>
      </dsp:nvSpPr>
      <dsp:spPr>
        <a:xfrm>
          <a:off x="1897380" y="1219203"/>
          <a:ext cx="91440" cy="320914"/>
        </a:xfrm>
        <a:custGeom>
          <a:avLst/>
          <a:gdLst/>
          <a:ahLst/>
          <a:cxnLst/>
          <a:rect l="0" t="0" r="0" b="0"/>
          <a:pathLst>
            <a:path>
              <a:moveTo>
                <a:pt x="45720" y="0"/>
              </a:moveTo>
              <a:lnTo>
                <a:pt x="45720"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5B8E9-BF03-6B4F-A918-79C6A1E3C391}">
      <dsp:nvSpPr>
        <dsp:cNvPr id="0" name=""/>
        <dsp:cNvSpPr/>
      </dsp:nvSpPr>
      <dsp:spPr>
        <a:xfrm>
          <a:off x="568342" y="1219203"/>
          <a:ext cx="1374757" cy="320914"/>
        </a:xfrm>
        <a:custGeom>
          <a:avLst/>
          <a:gdLst/>
          <a:ahLst/>
          <a:cxnLst/>
          <a:rect l="0" t="0" r="0" b="0"/>
          <a:pathLst>
            <a:path>
              <a:moveTo>
                <a:pt x="1374757" y="0"/>
              </a:moveTo>
              <a:lnTo>
                <a:pt x="1374757" y="201617"/>
              </a:lnTo>
              <a:lnTo>
                <a:pt x="0" y="201617"/>
              </a:lnTo>
              <a:lnTo>
                <a:pt x="0"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FF0FE-8CAF-9B4E-AAEF-1216F623A220}">
      <dsp:nvSpPr>
        <dsp:cNvPr id="0" name=""/>
        <dsp:cNvSpPr/>
      </dsp:nvSpPr>
      <dsp:spPr>
        <a:xfrm>
          <a:off x="685799" y="527279"/>
          <a:ext cx="2514601" cy="6919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RabbitMQProducer.java</a:t>
          </a:r>
          <a:endParaRPr lang="en-US" sz="1600" b="1" kern="1200" dirty="0" smtClean="0"/>
        </a:p>
        <a:p>
          <a:pPr lvl="0" algn="ctr" defTabSz="711200">
            <a:lnSpc>
              <a:spcPct val="90000"/>
            </a:lnSpc>
            <a:spcBef>
              <a:spcPct val="0"/>
            </a:spcBef>
            <a:spcAft>
              <a:spcPct val="35000"/>
            </a:spcAft>
          </a:pPr>
          <a:r>
            <a:rPr lang="en-US" sz="1600" kern="1200" dirty="0" smtClean="0"/>
            <a:t>Memory Leak</a:t>
          </a:r>
          <a:endParaRPr lang="en-US" sz="1600" kern="1200" dirty="0"/>
        </a:p>
      </dsp:txBody>
      <dsp:txXfrm>
        <a:off x="685799" y="527279"/>
        <a:ext cx="2514601" cy="691923"/>
      </dsp:txXfrm>
    </dsp:sp>
    <dsp:sp modelId="{70B97D15-5FC0-BB47-BECA-832476CD88D1}">
      <dsp:nvSpPr>
        <dsp:cNvPr id="0" name=""/>
        <dsp:cNvSpPr/>
      </dsp:nvSpPr>
      <dsp:spPr>
        <a:xfrm>
          <a:off x="260" y="1540118"/>
          <a:ext cx="1136163" cy="568081"/>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Origin</a:t>
          </a:r>
          <a:endParaRPr lang="en-US" sz="1600" kern="1200" dirty="0" smtClean="0"/>
        </a:p>
        <a:p>
          <a:pPr lvl="0" algn="ctr" defTabSz="711200">
            <a:lnSpc>
              <a:spcPct val="90000"/>
            </a:lnSpc>
            <a:spcBef>
              <a:spcPct val="0"/>
            </a:spcBef>
            <a:spcAft>
              <a:spcPct val="35000"/>
            </a:spcAft>
          </a:pPr>
          <a:r>
            <a:rPr lang="en-US" sz="1600" kern="1200" dirty="0" smtClean="0"/>
            <a:t>Code Defect</a:t>
          </a:r>
          <a:endParaRPr lang="en-US" sz="1600" kern="1200" dirty="0"/>
        </a:p>
      </dsp:txBody>
      <dsp:txXfrm>
        <a:off x="260" y="1540118"/>
        <a:ext cx="1136163" cy="568081"/>
      </dsp:txXfrm>
    </dsp:sp>
    <dsp:sp modelId="{621DAD53-0030-D845-B8E6-07462808BF6F}">
      <dsp:nvSpPr>
        <dsp:cNvPr id="0" name=""/>
        <dsp:cNvSpPr/>
      </dsp:nvSpPr>
      <dsp:spPr>
        <a:xfrm>
          <a:off x="1375018" y="1540118"/>
          <a:ext cx="1136163" cy="568081"/>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Activity</a:t>
          </a:r>
          <a:endParaRPr lang="en-US" sz="1600" kern="1200" dirty="0" smtClean="0"/>
        </a:p>
        <a:p>
          <a:pPr lvl="0" algn="ctr" defTabSz="711200">
            <a:lnSpc>
              <a:spcPct val="90000"/>
            </a:lnSpc>
            <a:spcBef>
              <a:spcPct val="0"/>
            </a:spcBef>
            <a:spcAft>
              <a:spcPct val="35000"/>
            </a:spcAft>
          </a:pPr>
          <a:r>
            <a:rPr lang="en-US" sz="1600" kern="1200" dirty="0" smtClean="0"/>
            <a:t>Testing</a:t>
          </a:r>
          <a:endParaRPr lang="en-US" sz="1600" kern="1200" dirty="0"/>
        </a:p>
      </dsp:txBody>
      <dsp:txXfrm>
        <a:off x="1375018" y="1540118"/>
        <a:ext cx="1136163" cy="568081"/>
      </dsp:txXfrm>
    </dsp:sp>
    <dsp:sp modelId="{0B8313DC-3F65-A847-9860-1D8BF4712049}">
      <dsp:nvSpPr>
        <dsp:cNvPr id="0" name=""/>
        <dsp:cNvSpPr/>
      </dsp:nvSpPr>
      <dsp:spPr>
        <a:xfrm>
          <a:off x="2749775" y="1540118"/>
          <a:ext cx="1136163" cy="568081"/>
        </a:xfrm>
        <a:prstGeom prst="rect">
          <a:avLst/>
        </a:prstGeom>
        <a:solidFill>
          <a:srgbClr val="84C50F"/>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Impact</a:t>
          </a:r>
        </a:p>
        <a:p>
          <a:pPr lvl="0" algn="ctr" defTabSz="711200">
            <a:lnSpc>
              <a:spcPct val="90000"/>
            </a:lnSpc>
            <a:spcBef>
              <a:spcPct val="0"/>
            </a:spcBef>
            <a:spcAft>
              <a:spcPct val="35000"/>
            </a:spcAft>
          </a:pPr>
          <a:r>
            <a:rPr lang="en-US" sz="1600" kern="1200" dirty="0" smtClean="0"/>
            <a:t>Performance</a:t>
          </a:r>
          <a:endParaRPr lang="en-US" sz="1600" kern="1200" dirty="0"/>
        </a:p>
      </dsp:txBody>
      <dsp:txXfrm>
        <a:off x="2749775" y="1540118"/>
        <a:ext cx="1136163" cy="568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98D96-E426-894B-A350-69704258664F}">
      <dsp:nvSpPr>
        <dsp:cNvPr id="0" name=""/>
        <dsp:cNvSpPr/>
      </dsp:nvSpPr>
      <dsp:spPr>
        <a:xfrm>
          <a:off x="0" y="0"/>
          <a:ext cx="4419600" cy="0"/>
        </a:xfrm>
        <a:prstGeom prst="line">
          <a:avLst/>
        </a:prstGeom>
        <a:solidFill>
          <a:schemeClr val="accent4">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B96C74-FED7-9E42-85B1-8957CCB20768}">
      <dsp:nvSpPr>
        <dsp:cNvPr id="0" name=""/>
        <dsp:cNvSpPr/>
      </dsp:nvSpPr>
      <dsp:spPr>
        <a:xfrm>
          <a:off x="0" y="0"/>
          <a:ext cx="883920"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kern="1200" dirty="0"/>
        </a:p>
      </dsp:txBody>
      <dsp:txXfrm>
        <a:off x="0" y="0"/>
        <a:ext cx="883920" cy="2743200"/>
      </dsp:txXfrm>
    </dsp:sp>
    <dsp:sp modelId="{5469122C-BC6B-CC46-B5A5-4B018B26523D}">
      <dsp:nvSpPr>
        <dsp:cNvPr id="0" name=""/>
        <dsp:cNvSpPr/>
      </dsp:nvSpPr>
      <dsp:spPr>
        <a:xfrm>
          <a:off x="950214" y="42862"/>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Impacts Scalability</a:t>
          </a:r>
        </a:p>
        <a:p>
          <a:pPr lvl="0" algn="l" defTabSz="933450">
            <a:lnSpc>
              <a:spcPct val="90000"/>
            </a:lnSpc>
            <a:spcBef>
              <a:spcPct val="0"/>
            </a:spcBef>
            <a:spcAft>
              <a:spcPct val="35000"/>
            </a:spcAft>
          </a:pPr>
          <a:r>
            <a:rPr lang="en-US" sz="2100" kern="1200" dirty="0" smtClean="0"/>
            <a:t>Impacts Performance</a:t>
          </a:r>
          <a:endParaRPr lang="en-US" sz="2100" kern="1200" dirty="0"/>
        </a:p>
      </dsp:txBody>
      <dsp:txXfrm>
        <a:off x="950214" y="42862"/>
        <a:ext cx="3469386" cy="857249"/>
      </dsp:txXfrm>
    </dsp:sp>
    <dsp:sp modelId="{530923DB-FFA7-2946-B03F-5A6EF2A16363}">
      <dsp:nvSpPr>
        <dsp:cNvPr id="0" name=""/>
        <dsp:cNvSpPr/>
      </dsp:nvSpPr>
      <dsp:spPr>
        <a:xfrm>
          <a:off x="883919" y="900112"/>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C08602-BC53-1649-B517-C3BA82B932EC}">
      <dsp:nvSpPr>
        <dsp:cNvPr id="0" name=""/>
        <dsp:cNvSpPr/>
      </dsp:nvSpPr>
      <dsp:spPr>
        <a:xfrm>
          <a:off x="950214" y="942974"/>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Impacts Protocol Extensibility</a:t>
          </a:r>
        </a:p>
        <a:p>
          <a:pPr lvl="0" algn="l" defTabSz="933450">
            <a:lnSpc>
              <a:spcPct val="90000"/>
            </a:lnSpc>
            <a:spcBef>
              <a:spcPct val="0"/>
            </a:spcBef>
            <a:spcAft>
              <a:spcPct val="35000"/>
            </a:spcAft>
          </a:pPr>
          <a:r>
            <a:rPr lang="en-US" sz="2100" kern="1200" dirty="0" smtClean="0"/>
            <a:t>Impacts Service Extensibility</a:t>
          </a:r>
        </a:p>
      </dsp:txBody>
      <dsp:txXfrm>
        <a:off x="950214" y="942974"/>
        <a:ext cx="3469386" cy="857249"/>
      </dsp:txXfrm>
    </dsp:sp>
    <dsp:sp modelId="{582B675E-7842-784D-BA0F-9801EE4AC1A0}">
      <dsp:nvSpPr>
        <dsp:cNvPr id="0" name=""/>
        <dsp:cNvSpPr/>
      </dsp:nvSpPr>
      <dsp:spPr>
        <a:xfrm>
          <a:off x="883919" y="1800224"/>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FAC3F6-B6AB-104C-8E42-F7571081750A}">
      <dsp:nvSpPr>
        <dsp:cNvPr id="0" name=""/>
        <dsp:cNvSpPr/>
      </dsp:nvSpPr>
      <dsp:spPr>
        <a:xfrm>
          <a:off x="950214" y="1843087"/>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Impacts Deployability</a:t>
          </a:r>
        </a:p>
        <a:p>
          <a:pPr lvl="0" algn="l" defTabSz="933450">
            <a:lnSpc>
              <a:spcPct val="90000"/>
            </a:lnSpc>
            <a:spcBef>
              <a:spcPct val="0"/>
            </a:spcBef>
            <a:spcAft>
              <a:spcPct val="35000"/>
            </a:spcAft>
          </a:pPr>
          <a:r>
            <a:rPr lang="en-US" sz="2100" kern="1200" dirty="0" smtClean="0"/>
            <a:t>Impacts Fault Tolerance</a:t>
          </a:r>
          <a:endParaRPr lang="en-US" sz="2100" kern="1200" dirty="0"/>
        </a:p>
      </dsp:txBody>
      <dsp:txXfrm>
        <a:off x="950214" y="1843087"/>
        <a:ext cx="3469386" cy="857249"/>
      </dsp:txXfrm>
    </dsp:sp>
    <dsp:sp modelId="{E2FBE62B-3206-4040-B896-E10F942785B1}">
      <dsp:nvSpPr>
        <dsp:cNvPr id="0" name=""/>
        <dsp:cNvSpPr/>
      </dsp:nvSpPr>
      <dsp:spPr>
        <a:xfrm>
          <a:off x="883919" y="2700337"/>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Spring 2012 EOSP</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8/9/12</a:t>
            </a:fld>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pic>
        <p:nvPicPr>
          <p:cNvPr id="6" name="Picture 37" descr="trial_logo_argo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70950"/>
            <a:ext cx="1828800" cy="2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good afternoon</a:t>
            </a:r>
            <a:r>
              <a:rPr lang="en-US" baseline="0" dirty="0" smtClean="0"/>
              <a:t> to everyone. My name is Siddharth and for this EOSP, Matt and I will be representing the Argonauts team.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through the high-level activities that were conducted in the last 3 semesters in order to achieve the project objectives and the necessary deliverables. Also, I will quickly give an overview of the strategy the team is planning to adopt in the upcoming fall semester for achieving the necessary objectives and results</a:t>
            </a:r>
          </a:p>
          <a:p>
            <a:endParaRPr lang="en-US" dirty="0"/>
          </a:p>
          <a:p>
            <a:pPr marL="171438" indent="-171438">
              <a:buFontTx/>
              <a:buChar char="-"/>
            </a:pPr>
            <a:r>
              <a:rPr lang="en-US" dirty="0"/>
              <a:t>In the </a:t>
            </a:r>
            <a:r>
              <a:rPr lang="en-US" b="1" dirty="0"/>
              <a:t>first semester</a:t>
            </a:r>
            <a:r>
              <a:rPr lang="en-US" dirty="0"/>
              <a:t>, we were identifying and refining the architectural drivers, so that we could understand what will be driving the project.</a:t>
            </a:r>
          </a:p>
          <a:p>
            <a:endParaRPr lang="en-US" dirty="0"/>
          </a:p>
          <a:p>
            <a:pPr marL="171438" indent="-171438">
              <a:buFontTx/>
              <a:buChar char="-"/>
            </a:pPr>
            <a:r>
              <a:rPr lang="en-US" dirty="0"/>
              <a:t>In the </a:t>
            </a:r>
            <a:r>
              <a:rPr lang="en-US" b="1" dirty="0"/>
              <a:t>second semester, </a:t>
            </a:r>
            <a:r>
              <a:rPr lang="en-US" dirty="0"/>
              <a:t>based on the architectural drivers, we came up with an architecture and we iteratively refined it through customer feedback and architecture evaluation workshops. At the end of this semester, we left with a set of issues that had to be addressed using a prototype.</a:t>
            </a:r>
          </a:p>
          <a:p>
            <a:pPr marL="171438" indent="-171438">
              <a:buFontTx/>
              <a:buChar char="-"/>
            </a:pPr>
            <a:endParaRPr lang="en-US" dirty="0"/>
          </a:p>
          <a:p>
            <a:pPr marL="171438" indent="-171438">
              <a:buFontTx/>
              <a:buChar char="-"/>
            </a:pPr>
            <a:r>
              <a:rPr lang="en-US" dirty="0"/>
              <a:t>In the </a:t>
            </a:r>
            <a:r>
              <a:rPr lang="en-US" b="1" dirty="0"/>
              <a:t>third semester, </a:t>
            </a:r>
            <a:r>
              <a:rPr lang="en-US" dirty="0"/>
              <a:t>our experiments became more concrete and we started focusing our efforts in building a prototype, in order to validate the design decisions we took in the previous semester. We also executed some tests on the prototype to prove high-priority quality attributes such as performance and scalability. We collected results and quantitatively evaluated the architecture for performance and scalability. </a:t>
            </a:r>
          </a:p>
          <a:p>
            <a:pPr marL="171438" indent="-171438">
              <a:buFontTx/>
              <a:buChar char="-"/>
            </a:pPr>
            <a:endParaRPr lang="en-US" dirty="0"/>
          </a:p>
          <a:p>
            <a:pPr marL="171438" indent="-171438">
              <a:buFontTx/>
              <a:buChar char="-"/>
            </a:pPr>
            <a:r>
              <a:rPr lang="en-US" dirty="0"/>
              <a:t>In the </a:t>
            </a:r>
            <a:r>
              <a:rPr lang="en-US" b="1" dirty="0"/>
              <a:t>fourth semester, </a:t>
            </a:r>
            <a:r>
              <a:rPr lang="en-US" dirty="0"/>
              <a:t>we will continue to prove the architecture for its feasibility and we will also conduct tests and experiments on the prototype to prove the remaining high/medium priority quality attributes. Also, our focus will be on updating the architectural design document based on concrete results of all our experiments as guidance for those who might adopt this architectural approach. It is important to note that we will change our direction and focus based on the customer’s interest in a particular section of the architecture.</a:t>
            </a:r>
          </a:p>
          <a:p>
            <a:pPr marL="171438" indent="-171438">
              <a:buFontTx/>
              <a:buChar char="-"/>
            </a:pPr>
            <a:endParaRPr lang="en-US" dirty="0"/>
          </a:p>
          <a:p>
            <a:pPr marL="171438" indent="-171438">
              <a:buFontTx/>
              <a:buChar char="-"/>
            </a:pPr>
            <a:r>
              <a:rPr lang="en-US" dirty="0"/>
              <a:t>So, in the big picture, this is where we currently are. </a:t>
            </a:r>
          </a:p>
          <a:p>
            <a:pPr marL="171438" indent="-171438">
              <a:buFontTx/>
              <a:buChar char="-"/>
            </a:pPr>
            <a:endParaRPr lang="en-US" dirty="0"/>
          </a:p>
          <a:p>
            <a:pPr marL="171438" indent="-171438">
              <a:buFontTx/>
              <a:buChar char="-"/>
            </a:pPr>
            <a:r>
              <a:rPr lang="en-US" dirty="0"/>
              <a:t>The green diamonds are the milestones we achieved on our way as a result of conducting these high-level activities, and the gray ones are those that we are planning to achieve in the upcoming fall semester.  Now, let’s focus on the red diamonds that represent some critical milestones for our project. At the end of the spring semester, we had hoped to achieve a “go” decision on our architecture. However, we did not get a “go” signal as we left the semester with a set of issues that had to be addressed using a prototype. Again, in the mid of summer, we had a check-point for our architecture. The prototype we were building did give us sufficient amount of confidence in our architecture. However, the prototype wasn’t giving us the performance numbers the client wanted to achieve. Hence, it was a no-go decision again. Now, we realized that a “go” decision actually represents the final deliverable of our project, where the architecture has been sufficiently verified for the quality attributes, and enough confidence has been gained into the architecture. For our project, this is what “go” decision means in terms of architectural proof. Hence, we hope to get a go decision by the end of the project. </a:t>
            </a:r>
            <a:r>
              <a:rPr lang="en-US" b="1" dirty="0"/>
              <a:t>Potential question: What if we get a no-go decision in December?</a:t>
            </a:r>
            <a:endParaRPr lang="en-US" dirty="0"/>
          </a:p>
          <a:p>
            <a:pPr marL="171438" indent="-171438">
              <a:buFontTx/>
              <a:buChar char="-"/>
            </a:pPr>
            <a:endParaRPr lang="en-US" dirty="0"/>
          </a:p>
          <a:p>
            <a:pPr marL="171438" indent="-171438">
              <a:buFontTx/>
              <a:buChar char="-"/>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overall strategy in mind, these were our goals for summer 2012 semester</a:t>
            </a:r>
          </a:p>
          <a:p>
            <a:endParaRPr lang="en-US" dirty="0"/>
          </a:p>
          <a:p>
            <a:pPr marL="171438" indent="-171438">
              <a:buFontTx/>
              <a:buChar char="-"/>
            </a:pPr>
            <a:r>
              <a:rPr lang="en-US" dirty="0"/>
              <a:t>We wanted to develop a prototype that would help evaluate our architecture for high priority quality attributes such as scalability, extensibility, and performance. </a:t>
            </a:r>
          </a:p>
          <a:p>
            <a:r>
              <a:rPr lang="en-US" dirty="0"/>
              <a:t/>
            </a:r>
            <a:br>
              <a:rPr lang="en-US" dirty="0"/>
            </a:br>
            <a:r>
              <a:rPr lang="en-US" dirty="0"/>
              <a:t>- We also wanted to produce a reference implementation as the “golden standard” consisting of one single service and 3 protocols</a:t>
            </a:r>
          </a:p>
          <a:p>
            <a:endParaRPr lang="en-US" dirty="0"/>
          </a:p>
          <a:p>
            <a:r>
              <a:rPr lang="en-US" dirty="0"/>
              <a:t>- Out of these two, we could develop only the prototype and could not completely produce the reference </a:t>
            </a:r>
            <a:r>
              <a:rPr lang="en-US" dirty="0" err="1"/>
              <a:t>impl</a:t>
            </a:r>
            <a:r>
              <a:rPr lang="en-US" dirty="0"/>
              <a:t>. We realized that a complete “go” decision, in terms of what was explained in the previous slide is required for the reference </a:t>
            </a:r>
            <a:r>
              <a:rPr lang="en-US" dirty="0" err="1"/>
              <a:t>impl</a:t>
            </a:r>
            <a:r>
              <a:rPr lang="en-US" dirty="0"/>
              <a:t>.  Also, the quality requirements and the process required for building a reference </a:t>
            </a:r>
            <a:r>
              <a:rPr lang="en-US" dirty="0" err="1"/>
              <a:t>impl</a:t>
            </a:r>
            <a:r>
              <a:rPr lang="en-US" dirty="0"/>
              <a:t>.  is completely different than the ones required for building a prototype. Hence, we shifted our focus in developing a prototype first that could validate the architecture for high-priority quality attributes. We also confirmed this decision of ours with the client who also wanted the team to first verify the architecture for design decisions that were made related to the high-priority quality attributes, such as scalability and performance.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11</a:t>
            </a:fld>
            <a:endParaRPr lang="en-US"/>
          </a:p>
        </p:txBody>
      </p:sp>
    </p:spTree>
    <p:extLst>
      <p:ext uri="{BB962C8B-B14F-4D97-AF65-F5344CB8AC3E}">
        <p14:creationId xmlns:p14="http://schemas.microsoft.com/office/powerpoint/2010/main" val="27096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current earned value chart as the medium, let me tell a story of what we actually did compared to the semester goals we had hoped to achieve. Also,</a:t>
            </a:r>
            <a:r>
              <a:rPr lang="en-US" dirty="0" smtClean="0"/>
              <a:t> let me highlight the key decisions</a:t>
            </a:r>
            <a:r>
              <a:rPr lang="en-US" baseline="0" dirty="0" smtClean="0"/>
              <a:t> we took through the summer semester. Our earned value is based on the work packages planned to achieve the summer goals, where work packages is defined as a set of related tasks or </a:t>
            </a:r>
            <a:r>
              <a:rPr lang="en-US" baseline="0" dirty="0" err="1" smtClean="0"/>
              <a:t>activites</a:t>
            </a:r>
            <a:r>
              <a:rPr lang="en-US" baseline="0" dirty="0" smtClean="0"/>
              <a:t>. </a:t>
            </a:r>
          </a:p>
          <a:p>
            <a:endParaRPr lang="en-US" baseline="0" dirty="0" smtClean="0"/>
          </a:p>
          <a:p>
            <a:pPr rtl="0"/>
            <a:r>
              <a:rPr lang="en-US" b="1" dirty="0" smtClean="0"/>
              <a:t>Decision </a:t>
            </a:r>
            <a:r>
              <a:rPr lang="en-US" b="1" dirty="0"/>
              <a:t>points to consider</a:t>
            </a:r>
            <a:r>
              <a:rPr lang="en-US" b="1" dirty="0" smtClean="0"/>
              <a:t>:</a:t>
            </a:r>
          </a:p>
          <a:p>
            <a:pPr marL="168638" indent="-168638">
              <a:buFontTx/>
              <a:buChar char="-"/>
            </a:pPr>
            <a:r>
              <a:rPr lang="en-US" b="0" dirty="0" smtClean="0"/>
              <a:t>As</a:t>
            </a:r>
            <a:r>
              <a:rPr lang="en-US" b="0" baseline="0" dirty="0" smtClean="0"/>
              <a:t> with any other software project, we were on track in the beginning. </a:t>
            </a:r>
          </a:p>
          <a:p>
            <a:pPr marL="168638" indent="-168638">
              <a:buFontTx/>
              <a:buChar char="-"/>
            </a:pPr>
            <a:r>
              <a:rPr lang="en-US" b="0" baseline="0" dirty="0" smtClean="0"/>
              <a:t>But, soon we realized that we were running parallel to the planned value, and this is when we realized that we won’t be able to verify all the quality attributes that we had initially planned to verify. </a:t>
            </a:r>
          </a:p>
          <a:p>
            <a:pPr marL="168638" indent="-168638">
              <a:buFontTx/>
              <a:buChar char="-"/>
            </a:pPr>
            <a:r>
              <a:rPr lang="en-US" b="0" baseline="0" dirty="0" smtClean="0"/>
              <a:t>Then we re-planned because of which you can see this slight bend. We re-planned to pull architectural verification activities earlier, and we also started building core. </a:t>
            </a:r>
          </a:p>
          <a:p>
            <a:pPr marL="168638" indent="-168638">
              <a:buFontTx/>
              <a:buChar char="-"/>
            </a:pPr>
            <a:r>
              <a:rPr lang="en-US" b="0" baseline="0" dirty="0" smtClean="0"/>
              <a:t>We slipped a bit because there was a learning curve involved in learning new technologies such as Spring framework which the client wanted incorporated in the project. We then soon caught up with our plan. </a:t>
            </a:r>
          </a:p>
          <a:p>
            <a:r>
              <a:rPr lang="en-US" b="0" baseline="0" dirty="0" smtClean="0"/>
              <a:t>- We soon ran into problems when we started integrating and testing our prototype modules. This was because we did not consider configurability/testing of the prototype when we were building it. These became integration problems when getting components together for testing. Also, testing a large system in a cloud environment was new to the team.</a:t>
            </a:r>
          </a:p>
          <a:p>
            <a:r>
              <a:rPr lang="en-US" b="0" baseline="0" dirty="0" smtClean="0"/>
              <a:t>- And finally, the most interesting part of the earned value; the flat line in the last two weeks. Here, we re-iterated our plan with the client, and they asked us to focus on scalability and performance tuning of the code. This was the reason why we had to defer work packages related to proving service extensibility and protocol extensibility. We had planned to do this is the last two weeks, but did not after getting feedback from the client. They specifically asked us to concentrate on fixing performance issues. We had initially planned to defer fixing of these issues, but the client asked us not to do it. </a:t>
            </a:r>
            <a:endParaRPr lang="en-US" b="1" baseline="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12</a:t>
            </a:fld>
            <a:endParaRPr lang="en-US"/>
          </a:p>
        </p:txBody>
      </p:sp>
    </p:spTree>
    <p:extLst>
      <p:ext uri="{BB962C8B-B14F-4D97-AF65-F5344CB8AC3E}">
        <p14:creationId xmlns:p14="http://schemas.microsoft.com/office/powerpoint/2010/main" val="17151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shift</a:t>
            </a:r>
            <a:r>
              <a:rPr lang="en-US" baseline="0" dirty="0" smtClean="0"/>
              <a:t> our focus to everyone’s favorite section – Project Management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13</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We populated our plan by first looking at the earned value. We generated work packages in order to achieve the summer goals, and as mentioned before, a work package is a set of related tasks. This is an example of a work package planned to be completed in a certain iteration. As you can see, it consists of a set of related tasks. Every task has a corresponding number assigned to it which we had setup for tracking purposes, and also to help us gather data on it.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14</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Now, let me show you an example of</a:t>
            </a:r>
            <a:r>
              <a:rPr lang="en-US" baseline="0" dirty="0" smtClean="0"/>
              <a:t> a particular task taken from the work package example that I just showed. </a:t>
            </a:r>
            <a:endParaRPr lang="en-US" dirty="0" smtClean="0"/>
          </a:p>
          <a:p>
            <a:pPr marL="171438" indent="-171438">
              <a:buFontTx/>
              <a:buChar char="-"/>
            </a:pPr>
            <a:r>
              <a:rPr lang="en-US" dirty="0" smtClean="0"/>
              <a:t>As </a:t>
            </a:r>
            <a:r>
              <a:rPr lang="en-US" dirty="0"/>
              <a:t>compared to the spring semester, we changed the way in which we were planning and tracking our daily activities. Since we were building a prototype, our construction and detailed design activities were more concrete. Hence, we decided to plan and track the tasks at a more granular level. We broke down tasks up to a level of 1 person  day effort. </a:t>
            </a:r>
          </a:p>
          <a:p>
            <a:r>
              <a:rPr lang="en-US" dirty="0" smtClean="0"/>
              <a:t>- </a:t>
            </a:r>
            <a:r>
              <a:rPr lang="en-US" dirty="0"/>
              <a:t>After breaking down the tasks to a sufficient level of granularity, we estimated them using the 3-point estimation technique as we felt that it aligned with the granularity of the tasks. However, before estimating, we discussed the scope, entry criteria, and exit criteria of each task and then every team member independently came up with an estimate. </a:t>
            </a:r>
            <a:endParaRPr lang="en-US" dirty="0" smtClean="0"/>
          </a:p>
          <a:p>
            <a:endParaRPr lang="en-US" dirty="0" smtClean="0"/>
          </a:p>
          <a:p>
            <a:r>
              <a:rPr lang="en-US" dirty="0" smtClean="0"/>
              <a:t>- We have some reflections</a:t>
            </a:r>
            <a:r>
              <a:rPr lang="en-US" baseline="0" dirty="0" smtClean="0"/>
              <a:t> related to planning in general.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15</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Planning reflection: </a:t>
            </a:r>
            <a:r>
              <a:rPr lang="en-US" dirty="0" smtClean="0"/>
              <a:t>While planning, finding the sweet spot between insufficient granularity of tasks and excessive granularity of tasks is very important. In our case, a task estimated at 1 person day effort was the sweet spot that we found. It was the appropriate level of granularity that we wanted to achieve. </a:t>
            </a:r>
            <a:endParaRPr lang="en-US" dirty="0"/>
          </a:p>
          <a:p>
            <a:r>
              <a:rPr lang="en-US" b="1" dirty="0" smtClean="0"/>
              <a:t>Metrics </a:t>
            </a:r>
            <a:r>
              <a:rPr lang="en-US" b="1" dirty="0"/>
              <a:t>reflection: </a:t>
            </a:r>
            <a:r>
              <a:rPr lang="en-US" b="0" dirty="0" smtClean="0"/>
              <a:t>We</a:t>
            </a:r>
            <a:r>
              <a:rPr lang="en-US" b="0" baseline="0" dirty="0" smtClean="0"/>
              <a:t> had perfectly set ourselves up for collecting data on tasks and work packages. However, we did not fully leverage the various data that we gathered. </a:t>
            </a:r>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 </a:t>
            </a:r>
            <a:r>
              <a:rPr lang="en-US" dirty="0"/>
              <a:t>After planning and estimating, we used to track our daily activities using this task board that represented the activities that were being carried out in a particular iteration, along with the resource that was working on the task. </a:t>
            </a:r>
          </a:p>
          <a:p>
            <a:endParaRPr lang="en-US" dirty="0"/>
          </a:p>
          <a:p>
            <a:r>
              <a:rPr lang="en-US" b="1" dirty="0"/>
              <a:t>Tracking reflection: </a:t>
            </a:r>
          </a:p>
          <a:p>
            <a:pPr marL="228584" indent="-228584">
              <a:buFontTx/>
              <a:buAutoNum type="arabicPeriod"/>
            </a:pPr>
            <a:r>
              <a:rPr lang="en-US" dirty="0"/>
              <a:t>This task board objectively represented the tasks that were in progress, the tasks that were being verified, and the tasks that were completed. Also, it greatly helped us in the process of resource leveling, as we could visually see which resource was overloaded with work and which resource was free to take up tasks. </a:t>
            </a:r>
          </a:p>
          <a:p>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17</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also tracked our iteration activities using a burn-down chart. This is an example of a </a:t>
            </a:r>
            <a:r>
              <a:rPr lang="en-US" baseline="0" dirty="0" err="1" smtClean="0"/>
              <a:t>burndown</a:t>
            </a:r>
            <a:r>
              <a:rPr lang="en-US" baseline="0" dirty="0" smtClean="0"/>
              <a:t>. The reflection we have here is that that c</a:t>
            </a:r>
            <a:r>
              <a:rPr lang="en-US" dirty="0" smtClean="0"/>
              <a:t>oordination </a:t>
            </a:r>
            <a:r>
              <a:rPr lang="en-US" dirty="0"/>
              <a:t>was difficult and challenging during weekends, and tasks were not getting completed during </a:t>
            </a:r>
            <a:r>
              <a:rPr lang="en-US" dirty="0" smtClean="0"/>
              <a:t>weekends</a:t>
            </a:r>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18</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a:t>- Status of the top 3 risks that were shown in Spring EOSP</a:t>
            </a:r>
            <a:br>
              <a:rPr lang="en-US" dirty="0"/>
            </a:br>
            <a:r>
              <a:rPr lang="en-US" dirty="0"/>
              <a:t>- What did we do to mitigate the top 3 risks.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19</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3" name="Rectangle 3"/>
          <p:cNvSpPr>
            <a:spLocks noGrp="1" noChangeArrowheads="1"/>
          </p:cNvSpPr>
          <p:nvPr>
            <p:ph type="body" idx="1"/>
          </p:nvPr>
        </p:nvSpPr>
        <p:spPr/>
        <p:txBody>
          <a:bodyPr/>
          <a:lstStyle/>
          <a:p>
            <a:r>
              <a:rPr lang="en-US" dirty="0" smtClean="0"/>
              <a:t>These are the topics that we</a:t>
            </a:r>
            <a:r>
              <a:rPr lang="en-US" baseline="0" dirty="0" smtClean="0"/>
              <a:t> are going to focus on. I’ll briefly introduce the team and project to the audience. I’ll then shift gears to progress. I’ll start off with the approach section and Matt will take it from there all the way up to the roadmap for the future.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Current top 3 risks in the form of condition, consequence and the   </a:t>
            </a:r>
            <a:br>
              <a:rPr lang="en-US" dirty="0"/>
            </a:br>
            <a:r>
              <a:rPr lang="en-US" dirty="0"/>
              <a:t>mitigation  strategies planned.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20</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100" kern="1200" baseline="0" dirty="0" smtClean="0">
                <a:solidFill>
                  <a:schemeClr val="tx1"/>
                </a:solidFill>
                <a:effectLst/>
                <a:latin typeface="Arial" charset="0"/>
                <a:ea typeface="ＭＳ Ｐゴシック" charset="0"/>
                <a:cs typeface="ＭＳ Ｐゴシック" charset="0"/>
              </a:rPr>
              <a:t>Introduce self – played role of Quality Assurance Lead this semester</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21</a:t>
            </a:fld>
            <a:endParaRPr lang="en-US"/>
          </a:p>
        </p:txBody>
      </p:sp>
    </p:spTree>
    <p:extLst>
      <p:ext uri="{BB962C8B-B14F-4D97-AF65-F5344CB8AC3E}">
        <p14:creationId xmlns:p14="http://schemas.microsoft.com/office/powerpoint/2010/main" val="3390539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1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Should re-emphasize that we are delivering a design for a Demand Response system</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OpenADR is NOT a design; it’s a communication model – the semantics of energy information exchange</a:t>
            </a:r>
          </a:p>
          <a:p>
            <a:pPr marL="171450" indent="-171450">
              <a:buFontTx/>
              <a:buChar char="-"/>
            </a:pPr>
            <a:r>
              <a:rPr lang="en-US" sz="1100" kern="1200" dirty="0" smtClean="0">
                <a:solidFill>
                  <a:schemeClr val="tx1"/>
                </a:solidFill>
                <a:effectLst/>
                <a:latin typeface="Arial" charset="0"/>
                <a:ea typeface="ＭＳ Ｐゴシック" charset="0"/>
                <a:cs typeface="ＭＳ Ｐゴシック" charset="0"/>
              </a:rPr>
              <a:t>We need to consider the requirements of practical Demand</a:t>
            </a:r>
            <a:r>
              <a:rPr lang="en-US" sz="1100" kern="1200" baseline="0" dirty="0" smtClean="0">
                <a:solidFill>
                  <a:schemeClr val="tx1"/>
                </a:solidFill>
                <a:effectLst/>
                <a:latin typeface="Arial" charset="0"/>
                <a:ea typeface="ＭＳ Ｐゴシック" charset="0"/>
                <a:cs typeface="ＭＳ Ｐゴシック" charset="0"/>
              </a:rPr>
              <a:t> Response: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Scalability: How to expand into untapped markets – residential and commercial entities number 1,000’s or millions.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Extensibility: How to accommodate evolution of the OpenADR standard itself</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Performance: How to support aggressive real-time programs?</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Shopping list doesn’t end there: Security, fault tolerance and reliability – all very real requirements for intended operational environment</a:t>
            </a:r>
          </a:p>
          <a:p>
            <a:pPr marL="0" lvl="0" indent="0">
              <a:buFontTx/>
              <a:buNone/>
            </a:pP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22</a:t>
            </a:fld>
            <a:endParaRPr lang="en-US"/>
          </a:p>
        </p:txBody>
      </p:sp>
    </p:spTree>
    <p:extLst>
      <p:ext uri="{BB962C8B-B14F-4D97-AF65-F5344CB8AC3E}">
        <p14:creationId xmlns:p14="http://schemas.microsoft.com/office/powerpoint/2010/main" val="1799341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dirty="0" smtClean="0">
                <a:solidFill>
                  <a:schemeClr val="tx1"/>
                </a:solidFill>
                <a:effectLst/>
                <a:latin typeface="Arial" charset="0"/>
                <a:ea typeface="ＭＳ Ｐゴシック" charset="0"/>
                <a:cs typeface="ＭＳ Ｐゴシック" charset="0"/>
              </a:rPr>
              <a:t>If we are delivering a design that can achieve these quality objectives, we are also delivering some degree of</a:t>
            </a:r>
            <a:r>
              <a:rPr lang="en-US" sz="1100" kern="1200" baseline="0" dirty="0" smtClean="0">
                <a:solidFill>
                  <a:schemeClr val="tx1"/>
                </a:solidFill>
                <a:effectLst/>
                <a:latin typeface="Arial" charset="0"/>
                <a:ea typeface="ＭＳ Ｐゴシック" charset="0"/>
                <a:cs typeface="ＭＳ Ｐゴシック" charset="0"/>
              </a:rPr>
              <a:t> confidence in our design decisions.</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Fact of the matter: drawing boxes and arrows all last semester and reasoning through alternatives with the client</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Cheap as it is, we’ve exhausted our collective experience and intuition – need to buy more confidence</a:t>
            </a:r>
          </a:p>
          <a:p>
            <a:pPr marL="17145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Mention “quality assurance” in our team, means producing hard evidence that design decisions are sound</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Looking for architecture breakers – gotchas that might send entire design document to recycle bin</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Looking for architectural gaps – have we provided enough guidance where it gets tricky?</a:t>
            </a:r>
          </a:p>
          <a:p>
            <a:pPr marL="171450" lvl="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Consider scalability</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Number of patterns we’ve applied across the system – do they work?</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Queues everywhere – can we maintain throughput adding 10,000, 100,000, 500,000 1,000,000 requests?</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23</a:t>
            </a:fld>
            <a:endParaRPr lang="en-US"/>
          </a:p>
        </p:txBody>
      </p:sp>
    </p:spTree>
    <p:extLst>
      <p:ext uri="{BB962C8B-B14F-4D97-AF65-F5344CB8AC3E}">
        <p14:creationId xmlns:p14="http://schemas.microsoft.com/office/powerpoint/2010/main" val="1297480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dirty="0" smtClean="0">
                <a:solidFill>
                  <a:schemeClr val="tx1"/>
                </a:solidFill>
                <a:effectLst/>
                <a:latin typeface="Arial" charset="0"/>
                <a:ea typeface="ＭＳ Ｐゴシック" charset="0"/>
                <a:cs typeface="ＭＳ Ｐゴシック" charset="0"/>
              </a:rPr>
              <a:t>Brings us back</a:t>
            </a:r>
            <a:r>
              <a:rPr lang="en-US" sz="1100" kern="1200" baseline="0" dirty="0" smtClean="0">
                <a:solidFill>
                  <a:schemeClr val="tx1"/>
                </a:solidFill>
                <a:effectLst/>
                <a:latin typeface="Arial" charset="0"/>
                <a:ea typeface="ＭＳ Ｐゴシック" charset="0"/>
                <a:cs typeface="ＭＳ Ｐゴシック" charset="0"/>
              </a:rPr>
              <a:t> to reality: What do we do when we produce evidence to the contrary?</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Can’t hit that performance target</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Can’t add a new service without ripping out half the framework</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If originated with an architectural decision or lack of decision – then consider that an architectural defect</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What about other defects – prototype code, test harness, configuration - two options: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1. Ignore them. </a:t>
            </a:r>
            <a:r>
              <a:rPr lang="en-US" sz="1100" kern="1200" baseline="0" dirty="0" err="1" smtClean="0">
                <a:solidFill>
                  <a:schemeClr val="tx1"/>
                </a:solidFill>
                <a:effectLst/>
                <a:latin typeface="Arial" charset="0"/>
                <a:ea typeface="ＭＳ Ｐゴシック" charset="0"/>
                <a:cs typeface="ＭＳ Ｐゴシック" charset="0"/>
              </a:rPr>
              <a:t>Afterall</a:t>
            </a:r>
            <a:r>
              <a:rPr lang="en-US" sz="1100" kern="1200" baseline="0" dirty="0" smtClean="0">
                <a:solidFill>
                  <a:schemeClr val="tx1"/>
                </a:solidFill>
                <a:effectLst/>
                <a:latin typeface="Arial" charset="0"/>
                <a:ea typeface="ＭＳ Ｐゴシック" charset="0"/>
                <a:cs typeface="ＭＳ Ｐゴシック" charset="0"/>
              </a:rPr>
              <a:t>, prototype shouldn’t become product.</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2. Manage them. Truth is – become show-stoppers during assurance activities</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In </a:t>
            </a:r>
            <a:r>
              <a:rPr lang="en-US" sz="1100" kern="1200" baseline="0" dirty="0" err="1" smtClean="0">
                <a:solidFill>
                  <a:schemeClr val="tx1"/>
                </a:solidFill>
                <a:effectLst/>
                <a:latin typeface="Arial" charset="0"/>
                <a:ea typeface="ＭＳ Ｐゴシック" charset="0"/>
                <a:cs typeface="ＭＳ Ｐゴシック" charset="0"/>
              </a:rPr>
              <a:t>Github’s</a:t>
            </a:r>
            <a:r>
              <a:rPr lang="en-US" sz="1100" kern="1200" baseline="0" dirty="0" smtClean="0">
                <a:solidFill>
                  <a:schemeClr val="tx1"/>
                </a:solidFill>
                <a:effectLst/>
                <a:latin typeface="Arial" charset="0"/>
                <a:ea typeface="ＭＳ Ｐゴシック" charset="0"/>
                <a:cs typeface="ＭＳ Ｐゴシック" charset="0"/>
              </a:rPr>
              <a:t> issue tracker, developed a simple taxonomy: </a:t>
            </a:r>
          </a:p>
          <a:p>
            <a:pPr marL="628650" lvl="1" indent="-171450">
              <a:buFontTx/>
              <a:buChar char="-"/>
            </a:pPr>
            <a:r>
              <a:rPr lang="en-US" sz="1100" kern="1200" dirty="0" smtClean="0">
                <a:solidFill>
                  <a:schemeClr val="tx1"/>
                </a:solidFill>
                <a:effectLst/>
                <a:latin typeface="Arial" charset="0"/>
                <a:ea typeface="ＭＳ Ｐゴシック" charset="0"/>
                <a:cs typeface="ＭＳ Ｐゴシック" charset="0"/>
              </a:rPr>
              <a:t>Origin: Where did the defect come from (Arch. Design / Req. are the best)</a:t>
            </a:r>
          </a:p>
          <a:p>
            <a:pPr marL="628650" lvl="1" indent="-171450">
              <a:buFontTx/>
              <a:buChar char="-"/>
            </a:pPr>
            <a:r>
              <a:rPr lang="en-US" sz="1100" kern="1200" dirty="0" smtClean="0">
                <a:solidFill>
                  <a:schemeClr val="tx1"/>
                </a:solidFill>
                <a:effectLst/>
                <a:latin typeface="Arial" charset="0"/>
                <a:ea typeface="ＭＳ Ｐゴシック" charset="0"/>
                <a:cs typeface="ＭＳ Ｐゴシック" charset="0"/>
              </a:rPr>
              <a:t>Activity: How did we find it? (Which activities seem to produce the best results)</a:t>
            </a:r>
          </a:p>
          <a:p>
            <a:pPr marL="628650" lvl="1" indent="-171450">
              <a:buFontTx/>
              <a:buChar char="-"/>
            </a:pPr>
            <a:r>
              <a:rPr lang="en-US" sz="1100" kern="1200" dirty="0" smtClean="0">
                <a:solidFill>
                  <a:schemeClr val="tx1"/>
                </a:solidFill>
                <a:effectLst/>
                <a:latin typeface="Arial" charset="0"/>
                <a:ea typeface="ＭＳ Ｐゴシック" charset="0"/>
                <a:cs typeface="ＭＳ Ｐゴシック" charset="0"/>
              </a:rPr>
              <a:t>Impact: How does defect impact desired qualities or demonstration of qualities?</a:t>
            </a: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Let me give an example: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Conducting performance test, noticed a memory leak in connector – couldn’t execute test cases.</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How did we use this information</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1. Leveraged customer’s experience: regularly comment on “show-stoppers”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2. Helped prioritize fixes and help identify what gets scrapped or refactored and when.</a:t>
            </a:r>
            <a:endParaRPr lang="en-US" sz="1100" kern="120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24</a:t>
            </a:fld>
            <a:endParaRPr lang="en-US"/>
          </a:p>
        </p:txBody>
      </p:sp>
    </p:spTree>
    <p:extLst>
      <p:ext uri="{BB962C8B-B14F-4D97-AF65-F5344CB8AC3E}">
        <p14:creationId xmlns:p14="http://schemas.microsoft.com/office/powerpoint/2010/main" val="1551245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Because we chose to manage defects, needed some filters in place</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Constitute our secondary quality assurance activities: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Guess you can say that they help prevent us from tainting all the architectural evidence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Also represent an opportunity for efficiency gains and process improvement</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Original quality assurance plan – budgeted for many activities, but paired down to five essential:</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Peer Reviews, Detailed Design Reviews, Unit Testing, Integration Testing, Smoke Testing</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Naturally, these activities will change as the project winds down and focus is on documenting state of architecture</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Team rated each activity according to its usefulness from 1 – 5 – I’ll briefly highlight 3</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Detailed design reviews: Intended to check for architectural conformance or gaps and use of technology</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Due to lack of experience on team with technologies and patterns, needed to make process more disciplined</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Specialization of tech occurred on team – first chance to throw red flag at a problem</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Unit testing: When prototyping, prototypes only had limited functional behavior</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On one hand, always possible to throw out entire modules of code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Coverage tools couldn’t instrument framework-</a:t>
            </a:r>
            <a:r>
              <a:rPr lang="en-US" sz="1100" kern="1200" baseline="0" dirty="0" err="1" smtClean="0">
                <a:solidFill>
                  <a:schemeClr val="tx1"/>
                </a:solidFill>
                <a:effectLst/>
                <a:latin typeface="Arial" charset="0"/>
                <a:ea typeface="ＭＳ Ｐゴシック" charset="0"/>
                <a:cs typeface="ＭＳ Ｐゴシック" charset="0"/>
              </a:rPr>
              <a:t>config</a:t>
            </a:r>
            <a:r>
              <a:rPr lang="en-US" sz="1100" kern="1200" baseline="0" dirty="0" smtClean="0">
                <a:solidFill>
                  <a:schemeClr val="tx1"/>
                </a:solidFill>
                <a:effectLst/>
                <a:latin typeface="Arial" charset="0"/>
                <a:ea typeface="ＭＳ Ｐゴシック" charset="0"/>
                <a:cs typeface="ＭＳ Ｐゴシック" charset="0"/>
              </a:rPr>
              <a:t> intensive code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Automated unit testing difficult in highly-distributed, asynchronous system</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Smoke testing: Lengthy tests on amazon – expensive to execute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Smoke test to ensure no “show-stoppers” (under load, system exhibit different behavior)</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Test data is correct and useful</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Test team knows how to deploy and execute the system (lots of configuration)</a:t>
            </a:r>
          </a:p>
          <a:p>
            <a:pPr marL="628650" lvl="1"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628650" lvl="1"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25</a:t>
            </a:fld>
            <a:endParaRPr lang="en-US"/>
          </a:p>
        </p:txBody>
      </p:sp>
    </p:spTree>
    <p:extLst>
      <p:ext uri="{BB962C8B-B14F-4D97-AF65-F5344CB8AC3E}">
        <p14:creationId xmlns:p14="http://schemas.microsoft.com/office/powerpoint/2010/main" val="1235395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Switch gears here for a second – talk about process of prototyping</a:t>
            </a:r>
            <a:r>
              <a:rPr lang="en-US" sz="1100" baseline="0" dirty="0" smtClean="0"/>
              <a:t> for the purposes of producing architectural evidence.</a:t>
            </a:r>
            <a:endParaRPr lang="en-US" sz="11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26</a:t>
            </a:fld>
            <a:endParaRPr lang="en-US"/>
          </a:p>
        </p:txBody>
      </p:sp>
    </p:spTree>
    <p:extLst>
      <p:ext uri="{BB962C8B-B14F-4D97-AF65-F5344CB8AC3E}">
        <p14:creationId xmlns:p14="http://schemas.microsoft.com/office/powerpoint/2010/main" val="107586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Let our quality attribute scenarios – specifically the response measures and conditions drive our verification strategy</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The priorities of the quality attributes helped guide our decisions on what to tackle first</a:t>
            </a:r>
          </a:p>
          <a:p>
            <a:pPr marL="17145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When coming up with a strategy, need to identify which components need to be developed</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More importantly, to what extent do they need to be built?</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Narrow set of functionality that will satisfy the test path</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Demonstrate interesting architectural decisions, not much else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Need to consider future testing activities, might not need component now, but need it later</a:t>
            </a:r>
          </a:p>
          <a:p>
            <a:pPr marL="628650" lvl="1"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Lastly, step through process a developer would follow</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Select appropriate technologies or approaches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How might the architecture be realized</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Did some </a:t>
            </a:r>
            <a:r>
              <a:rPr lang="en-US" sz="1100" kern="1200" baseline="0" dirty="0" err="1" smtClean="0">
                <a:solidFill>
                  <a:schemeClr val="tx1"/>
                </a:solidFill>
                <a:effectLst/>
                <a:latin typeface="Arial" charset="0"/>
                <a:ea typeface="ＭＳ Ｐゴシック" charset="0"/>
                <a:cs typeface="ＭＳ Ｐゴシック" charset="0"/>
              </a:rPr>
              <a:t>pathfinding</a:t>
            </a:r>
            <a:r>
              <a:rPr lang="en-US" sz="1100" kern="1200" baseline="0" dirty="0" smtClean="0">
                <a:solidFill>
                  <a:schemeClr val="tx1"/>
                </a:solidFill>
                <a:effectLst/>
                <a:latin typeface="Arial" charset="0"/>
                <a:ea typeface="ＭＳ Ｐゴシック" charset="0"/>
                <a:cs typeface="ＭＳ Ｐゴシック" charset="0"/>
              </a:rPr>
              <a:t> for our client – interested in using Spring, Hibernate, Inversion of Control</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27</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28</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r>
              <a:rPr lang="en-US" dirty="0"/>
              <a:t>- This is my team that comprises of Tharanga, Rui, Matt, Danny, and myself. </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31</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32</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33</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1388753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35</a:t>
            </a:fld>
            <a:endParaRPr lang="en-US"/>
          </a:p>
        </p:txBody>
      </p:sp>
    </p:spTree>
    <p:extLst>
      <p:ext uri="{BB962C8B-B14F-4D97-AF65-F5344CB8AC3E}">
        <p14:creationId xmlns:p14="http://schemas.microsoft.com/office/powerpoint/2010/main" val="822006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36</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37</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38</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39</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mentors who have been constantly guiding the team since Fall-2011. They are Grace, Mel, and Bradley</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a:t>
            </a:fld>
            <a:endParaRPr lang="en-US"/>
          </a:p>
        </p:txBody>
      </p:sp>
    </p:spTree>
    <p:extLst>
      <p:ext uri="{BB962C8B-B14F-4D97-AF65-F5344CB8AC3E}">
        <p14:creationId xmlns:p14="http://schemas.microsoft.com/office/powerpoint/2010/main" val="1232404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40</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41</a:t>
            </a:fld>
            <a:endParaRPr lang="en-US"/>
          </a:p>
        </p:txBody>
      </p:sp>
    </p:spTree>
    <p:extLst>
      <p:ext uri="{BB962C8B-B14F-4D97-AF65-F5344CB8AC3E}">
        <p14:creationId xmlns:p14="http://schemas.microsoft.com/office/powerpoint/2010/main" val="117226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r>
              <a:rPr lang="en-US" dirty="0"/>
              <a:t>This is our client, EnerNOC. They are into the energy management domain and we are doing a project for the advanced technology division which is a forward looking group searching for new, advanced, and innovative solutions to energy management</a:t>
            </a:r>
          </a:p>
          <a:p>
            <a:endParaRPr lang="en-US" i="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3432285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198585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Active steps need to be taken for bridging the increasing gap between energy demand and energy capacity. This is where EnerNOC comes into the picture as an “aggregator” between utility companies and end-users such as large industrial, and commercial institutions. The aim of our client is to proactively manage this demand, especially when it is forecasted to exceed the capacity.</a:t>
            </a:r>
            <a:br>
              <a:rPr lang="en-US" sz="1600" dirty="0"/>
            </a:br>
            <a:r>
              <a:rPr lang="en-US" sz="1600" dirty="0"/>
              <a:t/>
            </a:r>
            <a:br>
              <a:rPr lang="en-US" sz="1600" dirty="0"/>
            </a:br>
            <a:r>
              <a:rPr lang="en-US" sz="1600" dirty="0"/>
              <a:t>- Currently, managing the assets is done manually and demand will continue to increase and more assets have to be managed. Hence, there is a need to automate this entire process.</a:t>
            </a:r>
            <a:br>
              <a:rPr lang="en-US" sz="1600" dirty="0"/>
            </a:br>
            <a:r>
              <a:rPr lang="en-US" sz="1600" dirty="0"/>
              <a:t/>
            </a:r>
            <a:br>
              <a:rPr lang="en-US" sz="1600" dirty="0"/>
            </a:br>
            <a:r>
              <a:rPr lang="en-US" sz="1600" dirty="0"/>
              <a:t>- This is where OpenADR comes into the picture. It is an open standard for managing electricity consumers such as lighting, machinery, and HVAC equipment. It is an open standard dedicated to energy management, in order to automate and control the increasing demands from these assets.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8</a:t>
            </a:fld>
            <a:endParaRPr lang="en-US"/>
          </a:p>
        </p:txBody>
      </p:sp>
    </p:spTree>
    <p:extLst>
      <p:ext uri="{BB962C8B-B14F-4D97-AF65-F5344CB8AC3E}">
        <p14:creationId xmlns:p14="http://schemas.microsoft.com/office/powerpoint/2010/main" val="18861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need to automate management of the growing number of assets in mind , these are our project objectives and deliverables: </a:t>
            </a:r>
            <a:br>
              <a:rPr lang="en-US" dirty="0"/>
            </a:br>
            <a:r>
              <a:rPr lang="en-US" dirty="0"/>
              <a:t/>
            </a:r>
            <a:br>
              <a:rPr lang="en-US" dirty="0"/>
            </a:br>
            <a:r>
              <a:rPr lang="en-US" i="1" dirty="0"/>
              <a:t>-  </a:t>
            </a:r>
            <a:r>
              <a:rPr lang="en-US" dirty="0"/>
              <a:t>We are designing an architecture that represents the </a:t>
            </a:r>
            <a:r>
              <a:rPr lang="en-US" dirty="0" err="1"/>
              <a:t>OpenADR</a:t>
            </a:r>
            <a:r>
              <a:rPr lang="en-US" dirty="0"/>
              <a:t>  standards in order to show that it works. Now, this architecture has to be evaluated and validated for quality attributes like scalability, extensibility, and performance which Matt will talk about in detail in the latter half of this presentation. </a:t>
            </a:r>
          </a:p>
          <a:p>
            <a:r>
              <a:rPr lang="en-US" dirty="0"/>
              <a:t/>
            </a:r>
            <a:br>
              <a:rPr lang="en-US" dirty="0"/>
            </a:br>
            <a:r>
              <a:rPr lang="en-US" i="1" dirty="0"/>
              <a:t>- </a:t>
            </a:r>
            <a:r>
              <a:rPr lang="en-US" dirty="0"/>
              <a:t>In order to support this evaluation, we are implementing a prototype. Hence, the prototype along with the reference architecture aims at validating the “key” architectural design decisions taken by my team while designing the architecture.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40557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19108756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481444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6323207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D5ECEE-840B-8C46-8E1A-B434F40BBB92}"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12517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D5ECEE-840B-8C46-8E1A-B434F40BBB92}" type="datetimeFigureOut">
              <a:rPr lang="en-US" smtClean="0"/>
              <a:t>8/9/12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37026576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D5ECEE-840B-8C46-8E1A-B434F40BBB92}" type="datetimeFigureOut">
              <a:rPr lang="en-US" smtClean="0"/>
              <a:t>8/9/12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2557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5ECEE-840B-8C46-8E1A-B434F40BBB92}" type="datetimeFigureOut">
              <a:rPr lang="en-US" smtClean="0"/>
              <a:t>8/9/12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27874761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4127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18303465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8820208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42480029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a:t>
            </a:r>
            <a:r>
              <a:rPr lang="en-US" sz="160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t>
            </a:r>
            <a:r>
              <a:rPr lang="en-US" sz="1600" dirty="0">
                <a:latin typeface="Calibri" charset="0"/>
              </a:rPr>
              <a:t>APPROACH</a:t>
            </a:r>
            <a:r>
              <a:rPr lang="en-US" sz="1600" dirty="0">
                <a:solidFill>
                  <a:srgbClr val="D0D0D0"/>
                </a:solidFill>
                <a:latin typeface="Calibri" charset="0"/>
              </a:rPr>
              <a:t>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7010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5ECEE-840B-8C46-8E1A-B434F40BBB92}" type="datetimeFigureOut">
              <a:rPr lang="en-US" smtClean="0"/>
              <a:t>8/9/12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384937009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latin typeface="Calibri" charset="0"/>
              </a:rPr>
              <a:t>TEAM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PROJECT</a:t>
            </a:r>
            <a:r>
              <a:rPr lang="en-US" sz="1600">
                <a:solidFill>
                  <a:srgbClr val="D0D0D0"/>
                </a:solidFill>
                <a:latin typeface="Calibri" charset="0"/>
              </a:rPr>
              <a: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a:t>
            </a:r>
            <a:r>
              <a:rPr lang="en-US" sz="1600">
                <a:latin typeface="Calibri" charset="0"/>
              </a:rPr>
              <a:t>PROGRESS</a:t>
            </a:r>
            <a:r>
              <a:rPr lang="en-US" sz="1600">
                <a:solidFill>
                  <a:srgbClr val="D0D0D0"/>
                </a:solidFill>
                <a:latin typeface="Calibri" charset="0"/>
              </a:rPr>
              <a:t>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4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4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Summer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6352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smtClean="0"/>
              <a:t>Siddharth Subramanian</a:t>
            </a:r>
            <a:endParaRPr lang="en-US" b="0" dirty="0"/>
          </a:p>
          <a:p>
            <a:r>
              <a:rPr lang="en-US" b="0" dirty="0" smtClean="0"/>
              <a:t>Matthew Lenzo</a:t>
            </a:r>
            <a:endParaRPr lang="en-US" b="0" dirty="0"/>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6553200" y="6356350"/>
            <a:ext cx="2133600" cy="365125"/>
          </a:xfrm>
          <a:prstGeom prst="rect">
            <a:avLst/>
          </a:prstGeom>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18274983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53271424"/>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449263" y="4927024"/>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drivers in iterative manner</a:t>
            </a:r>
          </a:p>
        </p:txBody>
      </p:sp>
      <p:sp>
        <p:nvSpPr>
          <p:cNvPr id="22" name="AutoShape 48"/>
          <p:cNvSpPr>
            <a:spLocks noChangeArrowheads="1"/>
          </p:cNvSpPr>
          <p:nvPr/>
        </p:nvSpPr>
        <p:spPr bwMode="auto">
          <a:xfrm>
            <a:off x="24384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1928813" y="5130224"/>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2667000" y="4977824"/>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iteratively through feedback and evaluation</a:t>
            </a:r>
          </a:p>
        </p:txBody>
      </p:sp>
      <p:sp>
        <p:nvSpPr>
          <p:cNvPr id="28" name="AutoShape 48"/>
          <p:cNvSpPr>
            <a:spLocks noChangeArrowheads="1"/>
          </p:cNvSpPr>
          <p:nvPr/>
        </p:nvSpPr>
        <p:spPr bwMode="auto">
          <a:xfrm>
            <a:off x="4490244"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4038600" y="4977824"/>
            <a:ext cx="914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a:p>
            <a:pPr eaLnBrk="1" hangingPunct="1"/>
            <a:r>
              <a:rPr lang="en-US" sz="1600" dirty="0" smtClean="0">
                <a:latin typeface="Calibri"/>
                <a:cs typeface="Calibri"/>
              </a:rPr>
              <a:t>V1.0</a:t>
            </a:r>
            <a:endParaRPr lang="en-US" sz="1600" dirty="0">
              <a:latin typeface="Calibri"/>
              <a:cs typeface="Calibri"/>
            </a:endParaRPr>
          </a:p>
        </p:txBody>
      </p:sp>
      <p:sp>
        <p:nvSpPr>
          <p:cNvPr id="31" name="TextBox 22"/>
          <p:cNvSpPr txBox="1">
            <a:spLocks noChangeArrowheads="1"/>
          </p:cNvSpPr>
          <p:nvPr/>
        </p:nvSpPr>
        <p:spPr bwMode="auto">
          <a:xfrm>
            <a:off x="5181600" y="4901624"/>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62200"/>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a prototype to qualitatively and quantitatively validate the architecture</a:t>
            </a:r>
          </a:p>
        </p:txBody>
      </p:sp>
      <p:grpSp>
        <p:nvGrpSpPr>
          <p:cNvPr id="4" name="Group 3"/>
          <p:cNvGrpSpPr/>
          <p:nvPr/>
        </p:nvGrpSpPr>
        <p:grpSpPr>
          <a:xfrm>
            <a:off x="7277100" y="5147846"/>
            <a:ext cx="1714500" cy="660240"/>
            <a:chOff x="6743700" y="5147846"/>
            <a:chExt cx="1714500" cy="660240"/>
          </a:xfrm>
        </p:grpSpPr>
        <p:sp>
          <p:nvSpPr>
            <p:cNvPr id="33" name="AutoShape 48"/>
            <p:cNvSpPr>
              <a:spLocks noChangeArrowheads="1"/>
            </p:cNvSpPr>
            <p:nvPr/>
          </p:nvSpPr>
          <p:spPr bwMode="auto">
            <a:xfrm>
              <a:off x="70485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4" name="TextBox 16"/>
            <p:cNvSpPr txBox="1">
              <a:spLocks noChangeArrowheads="1"/>
            </p:cNvSpPr>
            <p:nvPr/>
          </p:nvSpPr>
          <p:spPr bwMode="auto">
            <a:xfrm>
              <a:off x="6743700" y="5147846"/>
              <a:ext cx="1714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Prototype</a:t>
              </a:r>
              <a:endParaRPr lang="en-US" sz="1600" dirty="0">
                <a:latin typeface="Calibri"/>
                <a:cs typeface="Calibri"/>
              </a:endParaRPr>
            </a:p>
          </p:txBody>
        </p:sp>
      </p:grpSp>
      <p:sp>
        <p:nvSpPr>
          <p:cNvPr id="35" name="TextBox 21"/>
          <p:cNvSpPr txBox="1">
            <a:spLocks noChangeArrowheads="1"/>
          </p:cNvSpPr>
          <p:nvPr/>
        </p:nvSpPr>
        <p:spPr bwMode="auto">
          <a:xfrm>
            <a:off x="7271657" y="2362200"/>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Transition activities,</a:t>
            </a:r>
          </a:p>
          <a:p>
            <a:pPr>
              <a:spcBef>
                <a:spcPts val="0"/>
              </a:spcBef>
              <a:defRPr/>
            </a:pPr>
            <a:r>
              <a:rPr lang="en-US" sz="1400" b="1" dirty="0" smtClean="0">
                <a:solidFill>
                  <a:srgbClr val="000000"/>
                </a:solidFill>
                <a:ea typeface="ＭＳ Ｐゴシック" pitchFamily="34" charset="-128"/>
              </a:rPr>
              <a:t>Postmortem</a:t>
            </a:r>
          </a:p>
        </p:txBody>
      </p:sp>
      <p:sp>
        <p:nvSpPr>
          <p:cNvPr id="37" name="TextBox 73"/>
          <p:cNvSpPr txBox="1">
            <a:spLocks noChangeArrowheads="1"/>
          </p:cNvSpPr>
          <p:nvPr/>
        </p:nvSpPr>
        <p:spPr bwMode="auto">
          <a:xfrm>
            <a:off x="7924800" y="56388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p:txBody>
      </p:sp>
      <p:sp>
        <p:nvSpPr>
          <p:cNvPr id="38" name="Down Arrow 37"/>
          <p:cNvSpPr>
            <a:spLocks noChangeArrowheads="1"/>
          </p:cNvSpPr>
          <p:nvPr/>
        </p:nvSpPr>
        <p:spPr bwMode="auto">
          <a:xfrm>
            <a:off x="6516628" y="1811238"/>
            <a:ext cx="366832" cy="550962"/>
          </a:xfrm>
          <a:prstGeom prst="downArrow">
            <a:avLst>
              <a:gd name="adj1" fmla="val 50000"/>
              <a:gd name="adj2" fmla="val 49970"/>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solidFill>
                <a:schemeClr val="tx1"/>
              </a:solidFill>
              <a:latin typeface="Arial" charset="0"/>
              <a:ea typeface="ＭＳ Ｐゴシック" charset="0"/>
              <a:cs typeface="ＭＳ Ｐゴシック" charset="0"/>
            </a:endParaRPr>
          </a:p>
        </p:txBody>
      </p:sp>
      <p:sp>
        <p:nvSpPr>
          <p:cNvPr id="17" name="TextBox 16"/>
          <p:cNvSpPr txBox="1"/>
          <p:nvPr/>
        </p:nvSpPr>
        <p:spPr>
          <a:xfrm>
            <a:off x="457200" y="5943600"/>
            <a:ext cx="3162300" cy="369332"/>
          </a:xfrm>
          <a:prstGeom prst="rect">
            <a:avLst/>
          </a:prstGeom>
          <a:noFill/>
          <a:ln>
            <a:noFill/>
          </a:ln>
        </p:spPr>
        <p:txBody>
          <a:bodyPr wrap="square" rtlCol="0">
            <a:spAutoFit/>
          </a:bodyPr>
          <a:lstStyle/>
          <a:p>
            <a:r>
              <a:rPr lang="en-US" sz="1800" dirty="0" smtClean="0">
                <a:latin typeface="+mn-lt"/>
              </a:rPr>
              <a:t>*Architecture Design Document</a:t>
            </a:r>
            <a:endParaRPr lang="en-US" sz="1800" dirty="0">
              <a:latin typeface="+mn-lt"/>
            </a:endParaRPr>
          </a:p>
        </p:txBody>
      </p:sp>
      <p:sp>
        <p:nvSpPr>
          <p:cNvPr id="40" name="AutoShape 48"/>
          <p:cNvSpPr>
            <a:spLocks noChangeArrowheads="1"/>
          </p:cNvSpPr>
          <p:nvPr/>
        </p:nvSpPr>
        <p:spPr bwMode="auto">
          <a:xfrm>
            <a:off x="4495800" y="45720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2" name="TextBox 22"/>
          <p:cNvSpPr txBox="1">
            <a:spLocks noChangeArrowheads="1"/>
          </p:cNvSpPr>
          <p:nvPr/>
        </p:nvSpPr>
        <p:spPr bwMode="auto">
          <a:xfrm>
            <a:off x="33528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AutoShape 48"/>
          <p:cNvSpPr>
            <a:spLocks noChangeArrowheads="1"/>
          </p:cNvSpPr>
          <p:nvPr/>
        </p:nvSpPr>
        <p:spPr bwMode="auto">
          <a:xfrm>
            <a:off x="86106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9" name="AutoShape 48"/>
          <p:cNvSpPr>
            <a:spLocks noChangeArrowheads="1"/>
          </p:cNvSpPr>
          <p:nvPr/>
        </p:nvSpPr>
        <p:spPr bwMode="auto">
          <a:xfrm>
            <a:off x="5524500" y="5514831"/>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1" name="AutoShape 48"/>
          <p:cNvSpPr>
            <a:spLocks noChangeArrowheads="1"/>
          </p:cNvSpPr>
          <p:nvPr/>
        </p:nvSpPr>
        <p:spPr bwMode="auto">
          <a:xfrm>
            <a:off x="6024253" y="4529554"/>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8" name="Oval 47"/>
          <p:cNvSpPr/>
          <p:nvPr/>
        </p:nvSpPr>
        <p:spPr bwMode="auto">
          <a:xfrm>
            <a:off x="3174288" y="4139142"/>
            <a:ext cx="3455112" cy="932504"/>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charset="0"/>
              <a:ea typeface="ＭＳ Ｐゴシック" charset="0"/>
              <a:cs typeface="ＭＳ Ｐゴシック" charset="0"/>
            </a:endParaRPr>
          </a:p>
        </p:txBody>
      </p:sp>
      <p:sp>
        <p:nvSpPr>
          <p:cNvPr id="43" name="TextBox 22"/>
          <p:cNvSpPr txBox="1">
            <a:spLocks noChangeArrowheads="1"/>
          </p:cNvSpPr>
          <p:nvPr/>
        </p:nvSpPr>
        <p:spPr bwMode="auto">
          <a:xfrm>
            <a:off x="51054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nvGrpSpPr>
          <p:cNvPr id="5" name="Group 4"/>
          <p:cNvGrpSpPr/>
          <p:nvPr/>
        </p:nvGrpSpPr>
        <p:grpSpPr>
          <a:xfrm>
            <a:off x="6858000" y="4343400"/>
            <a:ext cx="1371600" cy="584775"/>
            <a:chOff x="7620000" y="4343400"/>
            <a:chExt cx="1371600" cy="584775"/>
          </a:xfrm>
        </p:grpSpPr>
        <p:sp>
          <p:nvSpPr>
            <p:cNvPr id="46" name="AutoShape 48"/>
            <p:cNvSpPr>
              <a:spLocks noChangeArrowheads="1"/>
            </p:cNvSpPr>
            <p:nvPr/>
          </p:nvSpPr>
          <p:spPr bwMode="auto">
            <a:xfrm>
              <a:off x="8602683" y="458189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49" name="TextBox 22"/>
            <p:cNvSpPr txBox="1">
              <a:spLocks noChangeArrowheads="1"/>
            </p:cNvSpPr>
            <p:nvPr/>
          </p:nvSpPr>
          <p:spPr bwMode="auto">
            <a:xfrm>
              <a:off x="76200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spTree>
    <p:extLst>
      <p:ext uri="{BB962C8B-B14F-4D97-AF65-F5344CB8AC3E}">
        <p14:creationId xmlns:p14="http://schemas.microsoft.com/office/powerpoint/2010/main" val="868990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32" grpId="0" animBg="1"/>
      <p:bldP spid="35" grpId="0" animBg="1"/>
      <p:bldP spid="38"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 2012 – Semester Goals</a:t>
            </a:r>
            <a:endParaRPr lang="en-US" dirty="0"/>
          </a:p>
        </p:txBody>
      </p:sp>
      <p:sp>
        <p:nvSpPr>
          <p:cNvPr id="3" name="Content Placeholder 2"/>
          <p:cNvSpPr>
            <a:spLocks noGrp="1"/>
          </p:cNvSpPr>
          <p:nvPr>
            <p:ph idx="1"/>
          </p:nvPr>
        </p:nvSpPr>
        <p:spPr/>
        <p:txBody>
          <a:bodyPr/>
          <a:lstStyle/>
          <a:p>
            <a:r>
              <a:rPr lang="en-US" sz="2400" dirty="0" smtClean="0"/>
              <a:t>To </a:t>
            </a:r>
            <a:r>
              <a:rPr lang="en-US" sz="2400" dirty="0"/>
              <a:t>p</a:t>
            </a:r>
            <a:r>
              <a:rPr lang="en-US" sz="2400" dirty="0" smtClean="0"/>
              <a:t>rove the high-priority quality attributes using a prototype.</a:t>
            </a:r>
          </a:p>
          <a:p>
            <a:r>
              <a:rPr lang="en-US" sz="2400" dirty="0"/>
              <a:t>To produce a </a:t>
            </a:r>
            <a:r>
              <a:rPr lang="en-US" sz="2400" dirty="0" smtClean="0"/>
              <a:t>Reference Implementation (RI) </a:t>
            </a:r>
            <a:r>
              <a:rPr lang="en-US" sz="2400" dirty="0"/>
              <a:t>at the end of the semester; where </a:t>
            </a:r>
            <a:r>
              <a:rPr lang="en-US" sz="2400" dirty="0" smtClean="0"/>
              <a:t>RI is </a:t>
            </a:r>
            <a:r>
              <a:rPr lang="en-US" sz="2400" dirty="0"/>
              <a:t>defined as the core architecture (APIs), one service, and the 3 selected protocols. </a:t>
            </a:r>
          </a:p>
          <a:p>
            <a:endParaRPr lang="en-US" sz="2400" dirty="0" smtClean="0"/>
          </a:p>
          <a:p>
            <a:endParaRPr lang="en-US" sz="2400" dirty="0" smtClean="0"/>
          </a:p>
          <a:p>
            <a:pPr marL="0" indent="0">
              <a:buNone/>
            </a:pPr>
            <a:endParaRPr lang="en-US" sz="2400" dirty="0"/>
          </a:p>
        </p:txBody>
      </p:sp>
      <p:sp>
        <p:nvSpPr>
          <p:cNvPr id="7" name="Slide Number Placeholder 6"/>
          <p:cNvSpPr>
            <a:spLocks noGrp="1"/>
          </p:cNvSpPr>
          <p:nvPr>
            <p:ph type="sldNum" sz="quarter" idx="10"/>
          </p:nvPr>
        </p:nvSpPr>
        <p:spPr/>
        <p:txBody>
          <a:bodyPr/>
          <a:lstStyle/>
          <a:p>
            <a:fld id="{8BE75BF4-F827-664A-A667-67002CB07057}" type="slidenum">
              <a:rPr lang="en-US" smtClean="0"/>
              <a:pPr/>
              <a:t>11</a:t>
            </a:fld>
            <a:endParaRPr lang="en-US"/>
          </a:p>
        </p:txBody>
      </p:sp>
      <p:pic>
        <p:nvPicPr>
          <p:cNvPr id="4" name="Picture 36" descr="1291472845_Ti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01812"/>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85000" y="29718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3919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 2012 – </a:t>
            </a:r>
            <a:r>
              <a:rPr lang="en-US" dirty="0" smtClean="0"/>
              <a:t>Earned Value (EV) Chart</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55701272"/>
              </p:ext>
            </p:extLst>
          </p:nvPr>
        </p:nvGraphicFramePr>
        <p:xfrm>
          <a:off x="533400" y="1676400"/>
          <a:ext cx="8229600" cy="4230687"/>
        </p:xfrm>
        <a:graphic>
          <a:graphicData uri="http://schemas.openxmlformats.org/drawingml/2006/table">
            <a:tbl>
              <a:tblPr/>
              <a:tblGrid>
                <a:gridCol w="762000"/>
                <a:gridCol w="779463"/>
                <a:gridCol w="668337"/>
                <a:gridCol w="685800"/>
                <a:gridCol w="609600"/>
                <a:gridCol w="604838"/>
                <a:gridCol w="690562"/>
                <a:gridCol w="685800"/>
                <a:gridCol w="685800"/>
                <a:gridCol w="685800"/>
                <a:gridCol w="685800"/>
                <a:gridCol w="68580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15388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 </a:t>
            </a:r>
            <a:r>
              <a:rPr lang="en-US" sz="1600" b="1" dirty="0"/>
              <a:t>- 2012</a:t>
            </a:r>
          </a:p>
        </p:txBody>
      </p:sp>
      <p:sp>
        <p:nvSpPr>
          <p:cNvPr id="8" name="Rectangle 7"/>
          <p:cNvSpPr/>
          <p:nvPr/>
        </p:nvSpPr>
        <p:spPr>
          <a:xfrm>
            <a:off x="2072244" y="1295400"/>
            <a:ext cx="2575956"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June - </a:t>
            </a:r>
            <a:r>
              <a:rPr lang="en-US" sz="1600" b="1" dirty="0"/>
              <a:t>2012</a:t>
            </a:r>
          </a:p>
        </p:txBody>
      </p:sp>
      <p:sp>
        <p:nvSpPr>
          <p:cNvPr id="9" name="Rectangle 8"/>
          <p:cNvSpPr/>
          <p:nvPr/>
        </p:nvSpPr>
        <p:spPr>
          <a:xfrm>
            <a:off x="4648200" y="1295400"/>
            <a:ext cx="27376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July - </a:t>
            </a:r>
            <a:r>
              <a:rPr lang="en-US" sz="1600" b="1" dirty="0"/>
              <a:t>2012</a:t>
            </a:r>
          </a:p>
        </p:txBody>
      </p:sp>
      <p:sp>
        <p:nvSpPr>
          <p:cNvPr id="10" name="Rectangle 9"/>
          <p:cNvSpPr/>
          <p:nvPr/>
        </p:nvSpPr>
        <p:spPr>
          <a:xfrm>
            <a:off x="7385844" y="1309688"/>
            <a:ext cx="1377156"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Aug - 2012</a:t>
            </a:r>
            <a:endParaRPr lang="en-US" sz="1600" b="1" dirty="0"/>
          </a:p>
        </p:txBody>
      </p:sp>
      <p:cxnSp>
        <p:nvCxnSpPr>
          <p:cNvPr id="13" name="Straight Connector 12"/>
          <p:cNvCxnSpPr>
            <a:cxnSpLocks noChangeShapeType="1"/>
          </p:cNvCxnSpPr>
          <p:nvPr/>
        </p:nvCxnSpPr>
        <p:spPr bwMode="auto">
          <a:xfrm>
            <a:off x="2072244" y="1705009"/>
            <a:ext cx="0" cy="4213766"/>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73858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2"/>
          <p:cNvSpPr txBox="1">
            <a:spLocks noChangeArrowheads="1"/>
          </p:cNvSpPr>
          <p:nvPr/>
        </p:nvSpPr>
        <p:spPr bwMode="auto">
          <a:xfrm>
            <a:off x="4783158" y="537268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Slide Number Placeholder 2"/>
          <p:cNvSpPr txBox="1">
            <a:spLocks/>
          </p:cNvSpPr>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8BE75BF4-F827-664A-A667-67002CB07057}" type="slidenum">
              <a:rPr lang="en-US" smtClean="0"/>
              <a:pPr/>
              <a:t>12</a:t>
            </a:fld>
            <a:endParaRPr lang="en-US"/>
          </a:p>
        </p:txBody>
      </p:sp>
      <p:sp>
        <p:nvSpPr>
          <p:cNvPr id="33" name="AutoShape 48"/>
          <p:cNvSpPr>
            <a:spLocks noChangeArrowheads="1"/>
          </p:cNvSpPr>
          <p:nvPr/>
        </p:nvSpPr>
        <p:spPr bwMode="auto">
          <a:xfrm>
            <a:off x="381000" y="55626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cxnSp>
        <p:nvCxnSpPr>
          <p:cNvPr id="35" name="Straight Connector 34"/>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AutoShape 48"/>
          <p:cNvSpPr>
            <a:spLocks noChangeArrowheads="1"/>
          </p:cNvSpPr>
          <p:nvPr/>
        </p:nvSpPr>
        <p:spPr bwMode="auto">
          <a:xfrm>
            <a:off x="4495800" y="5621923"/>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38" name="AutoShape 48"/>
          <p:cNvSpPr>
            <a:spLocks noChangeArrowheads="1"/>
          </p:cNvSpPr>
          <p:nvPr/>
        </p:nvSpPr>
        <p:spPr bwMode="auto">
          <a:xfrm>
            <a:off x="7213270" y="56388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1" name="TextBox 22"/>
          <p:cNvSpPr txBox="1">
            <a:spLocks noChangeArrowheads="1"/>
          </p:cNvSpPr>
          <p:nvPr/>
        </p:nvSpPr>
        <p:spPr bwMode="auto">
          <a:xfrm>
            <a:off x="7505700" y="5358825"/>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sp>
        <p:nvSpPr>
          <p:cNvPr id="45" name="TextBox 22"/>
          <p:cNvSpPr txBox="1">
            <a:spLocks noChangeArrowheads="1"/>
          </p:cNvSpPr>
          <p:nvPr/>
        </p:nvSpPr>
        <p:spPr bwMode="auto">
          <a:xfrm>
            <a:off x="6858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aphicFrame>
        <p:nvGraphicFramePr>
          <p:cNvPr id="22" name="Chart 21"/>
          <p:cNvGraphicFramePr>
            <a:graphicFrameLocks/>
          </p:cNvGraphicFramePr>
          <p:nvPr>
            <p:extLst>
              <p:ext uri="{D42A27DB-BD31-4B8C-83A1-F6EECF244321}">
                <p14:modId xmlns:p14="http://schemas.microsoft.com/office/powerpoint/2010/main" val="71603108"/>
              </p:ext>
            </p:extLst>
          </p:nvPr>
        </p:nvGraphicFramePr>
        <p:xfrm>
          <a:off x="152400" y="2384961"/>
          <a:ext cx="9144000" cy="4495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p:cNvCxnSpPr/>
          <p:nvPr/>
        </p:nvCxnSpPr>
        <p:spPr bwMode="auto">
          <a:xfrm>
            <a:off x="1600200" y="4724400"/>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bwMode="auto">
          <a:xfrm flipH="1">
            <a:off x="3048000" y="4953000"/>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3505200" y="3570427"/>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bwMode="auto">
          <a:xfrm flipH="1">
            <a:off x="5181352" y="4204852"/>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bwMode="auto">
          <a:xfrm flipV="1">
            <a:off x="7213269" y="3570427"/>
            <a:ext cx="1" cy="609611"/>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a:off x="8074422" y="2438400"/>
            <a:ext cx="0" cy="45720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691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smtClean="0"/>
              <a:t>Project Management</a:t>
            </a:r>
          </a:p>
          <a:p>
            <a:r>
              <a:rPr lang="en-US" sz="2400" dirty="0" smtClean="0">
                <a:solidFill>
                  <a:schemeClr val="bg2"/>
                </a:solidFill>
              </a:rPr>
              <a:t>Quality 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13</a:t>
            </a:fld>
            <a:endParaRPr lang="en-US"/>
          </a:p>
        </p:txBody>
      </p:sp>
      <p:sp>
        <p:nvSpPr>
          <p:cNvPr id="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8778330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Planning, Estimation, and Tracking</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14</a:t>
            </a:fld>
            <a:endParaRPr lang="en-US"/>
          </a:p>
        </p:txBody>
      </p:sp>
      <p:sp>
        <p:nvSpPr>
          <p:cNvPr id="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3" y="1295400"/>
            <a:ext cx="8389917" cy="2743200"/>
          </a:xfrm>
          <a:prstGeom prst="rect">
            <a:avLst/>
          </a:prstGeom>
        </p:spPr>
      </p:pic>
    </p:spTree>
    <p:extLst>
      <p:ext uri="{BB962C8B-B14F-4D97-AF65-F5344CB8AC3E}">
        <p14:creationId xmlns:p14="http://schemas.microsoft.com/office/powerpoint/2010/main" val="1708915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4" name="Slide Number Placeholder 3"/>
          <p:cNvSpPr>
            <a:spLocks noGrp="1"/>
          </p:cNvSpPr>
          <p:nvPr>
            <p:ph type="sldNum" sz="quarter" idx="10"/>
          </p:nvPr>
        </p:nvSpPr>
        <p:spPr/>
        <p:txBody>
          <a:bodyPr/>
          <a:lstStyle/>
          <a:p>
            <a:fld id="{8BE75BF4-F827-664A-A667-67002CB07057}" type="slidenum">
              <a:rPr lang="en-US" smtClean="0"/>
              <a:pPr/>
              <a:t>15</a:t>
            </a:fld>
            <a:endParaRPr lang="en-US"/>
          </a:p>
        </p:txBody>
      </p:sp>
      <p:sp>
        <p:nvSpPr>
          <p:cNvPr id="8" name="Oval 7"/>
          <p:cNvSpPr/>
          <p:nvPr/>
        </p:nvSpPr>
        <p:spPr bwMode="auto">
          <a:xfrm>
            <a:off x="762000" y="2514600"/>
            <a:ext cx="6858000" cy="2362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638800" y="2011878"/>
            <a:ext cx="2743200" cy="6858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11800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4" name="Slide Number Placeholder 3"/>
          <p:cNvSpPr>
            <a:spLocks noGrp="1"/>
          </p:cNvSpPr>
          <p:nvPr>
            <p:ph type="sldNum" sz="quarter" idx="10"/>
          </p:nvPr>
        </p:nvSpPr>
        <p:spPr/>
        <p:txBody>
          <a:bodyPr/>
          <a:lstStyle/>
          <a:p>
            <a:fld id="{8BE75BF4-F827-664A-A667-67002CB07057}" type="slidenum">
              <a:rPr lang="en-US" smtClean="0"/>
              <a:pPr/>
              <a:t>16</a:t>
            </a:fld>
            <a:endParaRPr lang="en-US"/>
          </a:p>
        </p:txBody>
      </p:sp>
      <p:grpSp>
        <p:nvGrpSpPr>
          <p:cNvPr id="10" name="Group 9"/>
          <p:cNvGrpSpPr/>
          <p:nvPr/>
        </p:nvGrpSpPr>
        <p:grpSpPr>
          <a:xfrm>
            <a:off x="990600" y="2438400"/>
            <a:ext cx="2590800" cy="2057400"/>
            <a:chOff x="990600" y="2438400"/>
            <a:chExt cx="2590800" cy="2057400"/>
          </a:xfrm>
        </p:grpSpPr>
        <p:sp>
          <p:nvSpPr>
            <p:cNvPr id="11" name="Cloud 10"/>
            <p:cNvSpPr/>
            <p:nvPr/>
          </p:nvSpPr>
          <p:spPr bwMode="auto">
            <a:xfrm>
              <a:off x="990600" y="2438400"/>
              <a:ext cx="2590800" cy="20574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1524000" y="2590800"/>
              <a:ext cx="1752600" cy="1569660"/>
            </a:xfrm>
            <a:prstGeom prst="rect">
              <a:avLst/>
            </a:prstGeom>
            <a:noFill/>
          </p:spPr>
          <p:txBody>
            <a:bodyPr wrap="square" rtlCol="0">
              <a:spAutoFit/>
            </a:bodyPr>
            <a:lstStyle/>
            <a:p>
              <a:r>
                <a:rPr lang="en-US" dirty="0" smtClean="0"/>
                <a:t>8 person- hours as the sweet spot.</a:t>
              </a:r>
              <a:endParaRPr lang="en-US" dirty="0"/>
            </a:p>
          </p:txBody>
        </p:sp>
      </p:grpSp>
      <p:grpSp>
        <p:nvGrpSpPr>
          <p:cNvPr id="14" name="Group 13"/>
          <p:cNvGrpSpPr/>
          <p:nvPr/>
        </p:nvGrpSpPr>
        <p:grpSpPr>
          <a:xfrm>
            <a:off x="4267200" y="2362200"/>
            <a:ext cx="3733800" cy="3124200"/>
            <a:chOff x="152400" y="1819894"/>
            <a:chExt cx="3429000" cy="2895600"/>
          </a:xfrm>
        </p:grpSpPr>
        <p:sp>
          <p:nvSpPr>
            <p:cNvPr id="15" name="Cloud 14"/>
            <p:cNvSpPr/>
            <p:nvPr/>
          </p:nvSpPr>
          <p:spPr bwMode="auto">
            <a:xfrm>
              <a:off x="152400" y="1819894"/>
              <a:ext cx="3429000" cy="28956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831908" y="2197983"/>
              <a:ext cx="2171700" cy="2139422"/>
            </a:xfrm>
            <a:prstGeom prst="rect">
              <a:avLst/>
            </a:prstGeom>
            <a:noFill/>
          </p:spPr>
          <p:txBody>
            <a:bodyPr wrap="square" rtlCol="0">
              <a:spAutoFit/>
            </a:bodyPr>
            <a:lstStyle/>
            <a:p>
              <a:r>
                <a:rPr lang="en-US" dirty="0" smtClean="0"/>
                <a:t>We meticulously gathered data, but did not fully use it to our advantage.</a:t>
              </a:r>
              <a:endParaRPr lang="en-US" dirty="0"/>
            </a:p>
          </p:txBody>
        </p:sp>
      </p:grpSp>
      <p:sp>
        <p:nvSpPr>
          <p:cNvPr id="1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333705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a:prstGeom prst="rect">
            <a:avLst/>
          </a:prstGeom>
        </p:spPr>
      </p:pic>
      <p:grpSp>
        <p:nvGrpSpPr>
          <p:cNvPr id="9" name="Group 8"/>
          <p:cNvGrpSpPr/>
          <p:nvPr/>
        </p:nvGrpSpPr>
        <p:grpSpPr>
          <a:xfrm>
            <a:off x="990600" y="2086594"/>
            <a:ext cx="2819400" cy="2561606"/>
            <a:chOff x="990600" y="2086594"/>
            <a:chExt cx="2819400" cy="2561606"/>
          </a:xfrm>
        </p:grpSpPr>
        <p:sp>
          <p:nvSpPr>
            <p:cNvPr id="15" name="Cloud 14"/>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1600200" y="2404408"/>
              <a:ext cx="1752600" cy="1938992"/>
            </a:xfrm>
            <a:prstGeom prst="rect">
              <a:avLst/>
            </a:prstGeom>
            <a:noFill/>
          </p:spPr>
          <p:txBody>
            <a:bodyPr wrap="square" rtlCol="0">
              <a:spAutoFit/>
            </a:bodyPr>
            <a:lstStyle/>
            <a:p>
              <a:r>
                <a:rPr lang="en-US" dirty="0" smtClean="0"/>
                <a:t>- Objective status of tasks </a:t>
              </a:r>
            </a:p>
            <a:p>
              <a:r>
                <a:rPr lang="en-US" dirty="0" smtClean="0"/>
                <a:t>- Resource leveling </a:t>
              </a:r>
              <a:endParaRPr lang="en-US" dirty="0"/>
            </a:p>
          </p:txBody>
        </p:sp>
      </p:gr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067016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graphicFrame>
        <p:nvGraphicFramePr>
          <p:cNvPr id="9" name="Chart 8"/>
          <p:cNvGraphicFramePr>
            <a:graphicFrameLocks/>
          </p:cNvGraphicFramePr>
          <p:nvPr>
            <p:extLst>
              <p:ext uri="{D42A27DB-BD31-4B8C-83A1-F6EECF244321}">
                <p14:modId xmlns:p14="http://schemas.microsoft.com/office/powerpoint/2010/main" val="3525731817"/>
              </p:ext>
            </p:extLst>
          </p:nvPr>
        </p:nvGraphicFramePr>
        <p:xfrm>
          <a:off x="609600" y="1371600"/>
          <a:ext cx="7239000" cy="3733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609600" y="2590801"/>
            <a:ext cx="3505200" cy="2669060"/>
            <a:chOff x="990600" y="2086594"/>
            <a:chExt cx="2819400" cy="2561606"/>
          </a:xfrm>
        </p:grpSpPr>
        <p:sp>
          <p:nvSpPr>
            <p:cNvPr id="11" name="Cloud 10"/>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p:cNvSpPr txBox="1"/>
            <p:nvPr/>
          </p:nvSpPr>
          <p:spPr>
            <a:xfrm>
              <a:off x="1606568" y="2411031"/>
              <a:ext cx="1752600" cy="1860930"/>
            </a:xfrm>
            <a:prstGeom prst="rect">
              <a:avLst/>
            </a:prstGeom>
            <a:noFill/>
          </p:spPr>
          <p:txBody>
            <a:bodyPr wrap="square" rtlCol="0">
              <a:spAutoFit/>
            </a:bodyPr>
            <a:lstStyle/>
            <a:p>
              <a:r>
                <a:rPr lang="en-US" dirty="0" smtClean="0"/>
                <a:t>Coordination problems and challenges during weekends.</a:t>
              </a:r>
              <a:endParaRPr lang="en-US" dirty="0"/>
            </a:p>
          </p:txBody>
        </p:sp>
      </p:grpSp>
      <p:sp>
        <p:nvSpPr>
          <p:cNvPr id="13"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718440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Beginning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97064379"/>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decisions not yet finalized in the OpenADR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not finalize architecture design without addressing security</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 on specification</a:t>
                      </a:r>
                    </a:p>
                    <a:p>
                      <a:pPr marL="342900" indent="-342900" algn="l" defTabSz="457200" rtl="0" eaLnBrk="1" latinLnBrk="0" hangingPunct="1">
                        <a:buAutoNum type="arabicPeriod"/>
                      </a:pPr>
                      <a:r>
                        <a:rPr lang="en-US" sz="1600" kern="1200" dirty="0" smtClean="0"/>
                        <a:t>Isolate transport security components</a:t>
                      </a:r>
                      <a:r>
                        <a:rPr lang="en-US" sz="1600" kern="1200" baseline="0" dirty="0" smtClean="0"/>
                        <a:t> to enable future modifiability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Amazon Web Services for architecture verification</a:t>
                      </a:r>
                      <a:r>
                        <a:rPr lang="en-US" sz="1600" kern="1200" baseline="0" dirty="0" smtClean="0">
                          <a:effectLst/>
                        </a:rPr>
                        <a:t>; design mistakes can cost money</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may</a:t>
                      </a:r>
                      <a:r>
                        <a:rPr lang="en-US" sz="1600" kern="1200" baseline="0" dirty="0" smtClean="0">
                          <a:effectLst/>
                        </a:rPr>
                        <a:t> deplete test budget</a:t>
                      </a:r>
                      <a:endParaRPr lang="en-US" sz="1600" kern="1200" dirty="0" smtClean="0">
                        <a:effectLst/>
                      </a:endParaRP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detailed knowledge of transport protocols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not deliver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Protocol extensibility experiments (half done)</a:t>
                      </a:r>
                    </a:p>
                    <a:p>
                      <a:pPr marL="342900" indent="-342900" algn="l" defTabSz="457200" rtl="0" eaLnBrk="1" latinLnBrk="0" hangingPunct="1">
                        <a:buAutoNum type="arabicPeriod"/>
                      </a:pPr>
                      <a:r>
                        <a:rPr lang="en-US" sz="1600" kern="1200" dirty="0" smtClean="0"/>
                        <a:t>Short and iterative design</a:t>
                      </a:r>
                      <a:endParaRPr lang="en-US" sz="1600" kern="1200" dirty="0" smtClean="0">
                        <a:solidFill>
                          <a:schemeClr val="dk1"/>
                        </a:solidFill>
                        <a:latin typeface="+mn-lt"/>
                        <a:ea typeface="+mn-ea"/>
                        <a:cs typeface="+mn-cs"/>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19</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1158502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Agenda</a:t>
            </a:r>
            <a:endParaRPr lang="en-US" dirty="0"/>
          </a:p>
        </p:txBody>
      </p:sp>
      <p:sp>
        <p:nvSpPr>
          <p:cNvPr id="3075" name="Rectangle 3"/>
          <p:cNvSpPr>
            <a:spLocks noGrp="1" noChangeArrowheads="1"/>
          </p:cNvSpPr>
          <p:nvPr>
            <p:ph idx="1"/>
          </p:nvPr>
        </p:nvSpPr>
        <p:spPr/>
        <p:txBody>
          <a:bodyPr/>
          <a:lstStyle/>
          <a:p>
            <a:r>
              <a:rPr lang="en-US" sz="2600" dirty="0"/>
              <a:t>Team</a:t>
            </a:r>
          </a:p>
          <a:p>
            <a:r>
              <a:rPr lang="en-US" sz="2600" dirty="0" smtClean="0"/>
              <a:t>Project</a:t>
            </a:r>
          </a:p>
          <a:p>
            <a:r>
              <a:rPr lang="en-US" sz="2600" dirty="0" smtClean="0"/>
              <a:t>Progress</a:t>
            </a:r>
            <a:endParaRPr lang="en-US" sz="2600" dirty="0"/>
          </a:p>
          <a:p>
            <a:r>
              <a:rPr lang="en-US" sz="2600" dirty="0" smtClean="0"/>
              <a:t>Approach</a:t>
            </a:r>
            <a:endParaRPr lang="en-US" sz="2600" dirty="0"/>
          </a:p>
          <a:p>
            <a:r>
              <a:rPr lang="en-US" sz="2600" dirty="0" smtClean="0"/>
              <a:t>Roadmap</a:t>
            </a:r>
            <a:endParaRPr lang="en-US" sz="2600"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extLst>
      <p:ext uri="{BB962C8B-B14F-4D97-AF65-F5344CB8AC3E}">
        <p14:creationId xmlns:p14="http://schemas.microsoft.com/office/powerpoint/2010/main" val="36450171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End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0883839"/>
              </p:ext>
            </p:extLst>
          </p:nvPr>
        </p:nvGraphicFramePr>
        <p:xfrm>
          <a:off x="533400" y="1447801"/>
          <a:ext cx="8153400" cy="4624289"/>
        </p:xfrm>
        <a:graphic>
          <a:graphicData uri="http://schemas.openxmlformats.org/drawingml/2006/table">
            <a:tbl>
              <a:tblPr firstRow="1" bandRow="1">
                <a:tableStyleId>{ED083AE6-46FA-4A59-8FB0-9F97EB10719F}</a:tableStyleId>
              </a:tblPr>
              <a:tblGrid>
                <a:gridCol w="2590800"/>
                <a:gridCol w="2590800"/>
                <a:gridCol w="2971800"/>
              </a:tblGrid>
              <a:tr h="312129">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Verifying</a:t>
                      </a:r>
                      <a:r>
                        <a:rPr lang="en-US" sz="1600" kern="1200" baseline="0" dirty="0" smtClean="0">
                          <a:effectLst/>
                        </a:rPr>
                        <a:t> systemic properties, such as performance and scalability took much more time to complete, as compared to the estimated time.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be able to verify</a:t>
                      </a:r>
                      <a:r>
                        <a:rPr lang="en-US" sz="1600" kern="1200" baseline="0" dirty="0" smtClean="0">
                          <a:effectLst/>
                        </a:rPr>
                        <a:t> all the systemic properties by the end of the project.</a:t>
                      </a:r>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dirty="0" smtClean="0">
                          <a:effectLst/>
                        </a:rPr>
                        <a:t>Re-scope the</a:t>
                      </a:r>
                      <a:r>
                        <a:rPr lang="en-US" sz="1600" kern="1200" baseline="0" dirty="0" smtClean="0">
                          <a:effectLst/>
                        </a:rPr>
                        <a:t> verification of the systemic properties with the client. </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baseline="0" dirty="0" smtClean="0">
                          <a:effectLst/>
                        </a:rPr>
                        <a:t>Plan, and setup the testing infrastructure in advance. </a:t>
                      </a:r>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There is a substantial gap between existing performance numbers of the persistence service, as compared to the required performance numbers.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have an architectural design</a:t>
                      </a:r>
                      <a:r>
                        <a:rPr lang="en-US" sz="1600" kern="1200" baseline="0" dirty="0" smtClean="0">
                          <a:effectLst/>
                        </a:rPr>
                        <a:t> that meets the performance requirements of the client.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effectLst/>
                        </a:rPr>
                        <a:t>Allocate dedicated</a:t>
                      </a:r>
                      <a:r>
                        <a:rPr lang="en-US" sz="1600" kern="1200" baseline="0" dirty="0" smtClean="0">
                          <a:effectLst/>
                        </a:rPr>
                        <a:t> resources for the performance tuning of the persistence service.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Leverage client’s experience</a:t>
                      </a:r>
                    </a:p>
                  </a:txBody>
                  <a:tcPr/>
                </a:tc>
              </a:tr>
              <a:tr h="114956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Not all use cases were taken into consideration when coming up with the test cases. </a:t>
                      </a:r>
                    </a:p>
                  </a:txBody>
                  <a:tcPr/>
                </a:tc>
                <a:tc>
                  <a:txBody>
                    <a:bodyPr/>
                    <a:lstStyle/>
                    <a:p>
                      <a:pPr marL="0" indent="0">
                        <a:buNone/>
                      </a:pPr>
                      <a:r>
                        <a:rPr lang="en-US" sz="1600" dirty="0" smtClean="0"/>
                        <a:t>All</a:t>
                      </a:r>
                      <a:r>
                        <a:rPr lang="en-US" sz="1600" baseline="0" dirty="0" smtClean="0"/>
                        <a:t> functional requirements of the system may not be verified.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Re-prioritize functional requirements with the client.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Add and map test cases for the required functionalities. </a:t>
                      </a: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20</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8154797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t>Quality </a:t>
            </a:r>
            <a:r>
              <a:rPr lang="en-US" sz="2400" dirty="0"/>
              <a:t>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21</a:t>
            </a:fld>
            <a:endParaRPr lang="en-US"/>
          </a:p>
        </p:txBody>
      </p:sp>
    </p:spTree>
    <p:extLst>
      <p:ext uri="{BB962C8B-B14F-4D97-AF65-F5344CB8AC3E}">
        <p14:creationId xmlns:p14="http://schemas.microsoft.com/office/powerpoint/2010/main" val="23344751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13" name="Content Placeholder 3"/>
          <p:cNvSpPr>
            <a:spLocks noGrp="1"/>
          </p:cNvSpPr>
          <p:nvPr>
            <p:ph idx="1"/>
          </p:nvPr>
        </p:nvSpPr>
        <p:spPr>
          <a:xfrm>
            <a:off x="457200" y="3810000"/>
            <a:ext cx="5562600" cy="457200"/>
          </a:xfrm>
        </p:spPr>
        <p:txBody>
          <a:bodyPr/>
          <a:lstStyle/>
          <a:p>
            <a:pPr marL="0" indent="0">
              <a:buNone/>
            </a:pPr>
            <a:r>
              <a:rPr lang="en-US" sz="1800" b="1" dirty="0" smtClean="0"/>
              <a:t>Other Attributes: </a:t>
            </a:r>
            <a:r>
              <a:rPr lang="en-US" sz="1800" dirty="0" smtClean="0"/>
              <a:t>Confidentiality, Fault Tolerance</a:t>
            </a:r>
          </a:p>
        </p:txBody>
      </p:sp>
      <p:sp>
        <p:nvSpPr>
          <p:cNvPr id="3" name="Slide Number Placeholder 2"/>
          <p:cNvSpPr>
            <a:spLocks noGrp="1"/>
          </p:cNvSpPr>
          <p:nvPr>
            <p:ph type="sldNum" sz="quarter" idx="10"/>
          </p:nvPr>
        </p:nvSpPr>
        <p:spPr/>
        <p:txBody>
          <a:bodyPr/>
          <a:lstStyle/>
          <a:p>
            <a:fld id="{8BE75BF4-F827-664A-A667-67002CB07057}" type="slidenum">
              <a:rPr lang="en-US" smtClean="0"/>
              <a:pPr/>
              <a:t>22</a:t>
            </a:fld>
            <a:endParaRPr lang="en-US"/>
          </a:p>
        </p:txBody>
      </p:sp>
      <p:graphicFrame>
        <p:nvGraphicFramePr>
          <p:cNvPr id="12" name="Content Placeholder 5"/>
          <p:cNvGraphicFramePr>
            <a:graphicFrameLocks noGrp="1"/>
          </p:cNvGraphicFramePr>
          <p:nvPr>
            <p:ph sz="half" idx="4294967295"/>
            <p:extLst>
              <p:ext uri="{D42A27DB-BD31-4B8C-83A1-F6EECF244321}">
                <p14:modId xmlns:p14="http://schemas.microsoft.com/office/powerpoint/2010/main" val="1567024147"/>
              </p:ext>
            </p:extLst>
          </p:nvPr>
        </p:nvGraphicFramePr>
        <p:xfrm>
          <a:off x="533400" y="1447800"/>
          <a:ext cx="8382000" cy="2225040"/>
        </p:xfrm>
        <a:graphic>
          <a:graphicData uri="http://schemas.openxmlformats.org/drawingml/2006/table">
            <a:tbl>
              <a:tblPr firstRow="1" bandRow="1">
                <a:tableStyleId>{616DA210-FB5B-4158-B5E0-FEB733F419BA}</a:tableStyleId>
              </a:tblPr>
              <a:tblGrid>
                <a:gridCol w="898071"/>
                <a:gridCol w="2170339"/>
                <a:gridCol w="5313590"/>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ctr"/>
                      <a:r>
                        <a:rPr lang="en-US" dirty="0" smtClean="0"/>
                        <a:t>Business Driver</a:t>
                      </a:r>
                      <a:endParaRPr lang="en-US" dirty="0"/>
                    </a:p>
                  </a:txBody>
                  <a:tcPr/>
                </a:tc>
              </a:tr>
              <a:tr h="370840">
                <a:tc>
                  <a:txBody>
                    <a:bodyPr/>
                    <a:lstStyle/>
                    <a:p>
                      <a:r>
                        <a:rPr lang="en-US" dirty="0" smtClean="0"/>
                        <a:t>HIGH</a:t>
                      </a:r>
                      <a:endParaRPr lang="en-US" dirty="0"/>
                    </a:p>
                  </a:txBody>
                  <a:tcPr/>
                </a:tc>
                <a:tc>
                  <a:txBody>
                    <a:bodyPr/>
                    <a:lstStyle/>
                    <a:p>
                      <a:r>
                        <a:rPr lang="en-US" dirty="0" smtClean="0"/>
                        <a:t>Scalability</a:t>
                      </a:r>
                      <a:endParaRPr lang="en-US" dirty="0"/>
                    </a:p>
                  </a:txBody>
                  <a:tcPr/>
                </a:tc>
                <a:tc>
                  <a:txBody>
                    <a:bodyPr/>
                    <a:lstStyle/>
                    <a:p>
                      <a:pPr algn="l"/>
                      <a:r>
                        <a:rPr lang="en-US" dirty="0" smtClean="0"/>
                        <a:t>Expand into untapped Demand Response markets</a:t>
                      </a:r>
                      <a:endParaRPr lang="en-US" dirty="0"/>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Encourage</a:t>
                      </a:r>
                      <a:r>
                        <a:rPr lang="en-US" baseline="0" dirty="0" smtClean="0"/>
                        <a:t> adoption by supporting different protocols</a:t>
                      </a:r>
                      <a:endParaRPr lang="en-US" dirty="0"/>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Accommodate</a:t>
                      </a:r>
                      <a:r>
                        <a:rPr lang="en-US" baseline="0" dirty="0" smtClean="0"/>
                        <a:t> evolution of the OpenADR standard</a:t>
                      </a:r>
                      <a:endParaRPr lang="en-US" dirty="0"/>
                    </a:p>
                  </a:txBody>
                  <a:tcPr/>
                </a:tc>
              </a:tr>
              <a:tr h="370840">
                <a:tc>
                  <a:txBody>
                    <a:bodyPr/>
                    <a:lstStyle/>
                    <a:p>
                      <a:r>
                        <a:rPr lang="en-US" dirty="0" smtClean="0"/>
                        <a:t>MED</a:t>
                      </a:r>
                      <a:endParaRPr lang="en-US" dirty="0"/>
                    </a:p>
                  </a:txBody>
                  <a:tcPr/>
                </a:tc>
                <a:tc>
                  <a:txBody>
                    <a:bodyPr/>
                    <a:lstStyle/>
                    <a:p>
                      <a:r>
                        <a:rPr lang="en-US" dirty="0" smtClean="0"/>
                        <a:t>Performance</a:t>
                      </a:r>
                      <a:endParaRPr lang="en-US" dirty="0"/>
                    </a:p>
                  </a:txBody>
                  <a:tcPr/>
                </a:tc>
                <a:tc>
                  <a:txBody>
                    <a:bodyPr/>
                    <a:lstStyle/>
                    <a:p>
                      <a:pPr algn="l"/>
                      <a:r>
                        <a:rPr lang="en-US" dirty="0" smtClean="0"/>
                        <a:t>Support aggressive real-time programs</a:t>
                      </a:r>
                      <a:endParaRPr lang="en-US" dirty="0"/>
                    </a:p>
                  </a:txBody>
                  <a:tcPr/>
                </a:tc>
              </a:tr>
              <a:tr h="370840">
                <a:tc>
                  <a:txBody>
                    <a:bodyPr/>
                    <a:lstStyle/>
                    <a:p>
                      <a:r>
                        <a:rPr lang="en-US" dirty="0" smtClean="0"/>
                        <a:t>MED</a:t>
                      </a:r>
                      <a:endParaRPr lang="en-US" dirty="0"/>
                    </a:p>
                  </a:txBody>
                  <a:tcPr/>
                </a:tc>
                <a:tc>
                  <a:txBody>
                    <a:bodyPr/>
                    <a:lstStyle/>
                    <a:p>
                      <a:r>
                        <a:rPr lang="en-US" dirty="0" smtClean="0"/>
                        <a:t>Cloud Deployability</a:t>
                      </a:r>
                      <a:endParaRPr lang="en-US" dirty="0"/>
                    </a:p>
                  </a:txBody>
                  <a:tcPr/>
                </a:tc>
                <a:tc>
                  <a:txBody>
                    <a:bodyPr/>
                    <a:lstStyle/>
                    <a:p>
                      <a:pPr algn="l"/>
                      <a:r>
                        <a:rPr lang="en-US" dirty="0" smtClean="0"/>
                        <a:t>Exploit commodity hardware on the cloud</a:t>
                      </a:r>
                      <a:endParaRPr lang="en-US" dirty="0"/>
                    </a:p>
                  </a:txBody>
                  <a:tcPr/>
                </a:tc>
              </a:tr>
            </a:tbl>
          </a:graphicData>
        </a:graphic>
      </p:graphicFrame>
    </p:spTree>
    <p:extLst>
      <p:ext uri="{BB962C8B-B14F-4D97-AF65-F5344CB8AC3E}">
        <p14:creationId xmlns:p14="http://schemas.microsoft.com/office/powerpoint/2010/main" val="34620862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Quality Assurance Activities</a:t>
            </a:r>
            <a:endParaRPr lang="en-US" dirty="0"/>
          </a:p>
        </p:txBody>
      </p:sp>
      <p:sp>
        <p:nvSpPr>
          <p:cNvPr id="4" name="Slide Number Placeholder 3"/>
          <p:cNvSpPr>
            <a:spLocks noGrp="1"/>
          </p:cNvSpPr>
          <p:nvPr>
            <p:ph type="sldNum" sz="quarter" idx="10"/>
          </p:nvPr>
        </p:nvSpPr>
        <p:spPr>
          <a:xfrm>
            <a:off x="6553200" y="6400800"/>
            <a:ext cx="1905000" cy="457200"/>
          </a:xfrm>
        </p:spPr>
        <p:txBody>
          <a:bodyPr/>
          <a:lstStyle/>
          <a:p>
            <a:fld id="{8BE75BF4-F827-664A-A667-67002CB07057}" type="slidenum">
              <a:rPr lang="en-US" smtClean="0"/>
              <a:pPr/>
              <a:t>23</a:t>
            </a:fld>
            <a:endParaRPr lang="en-US"/>
          </a:p>
        </p:txBody>
      </p:sp>
      <p:graphicFrame>
        <p:nvGraphicFramePr>
          <p:cNvPr id="8" name="Diagram 7"/>
          <p:cNvGraphicFramePr/>
          <p:nvPr>
            <p:extLst>
              <p:ext uri="{D42A27DB-BD31-4B8C-83A1-F6EECF244321}">
                <p14:modId xmlns:p14="http://schemas.microsoft.com/office/powerpoint/2010/main" val="3142560655"/>
              </p:ext>
            </p:extLst>
          </p:nvPr>
        </p:nvGraphicFramePr>
        <p:xfrm>
          <a:off x="457200" y="24384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09600" y="1425714"/>
            <a:ext cx="8001000" cy="1107996"/>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Produce evidence that the architecture will exhibit the desired qualities, identify “architecture breakers” early, and fill “architectural gaps” </a:t>
            </a:r>
          </a:p>
        </p:txBody>
      </p:sp>
      <p:sp>
        <p:nvSpPr>
          <p:cNvPr id="5" name="TextBox 4"/>
          <p:cNvSpPr txBox="1"/>
          <p:nvPr/>
        </p:nvSpPr>
        <p:spPr>
          <a:xfrm>
            <a:off x="1524000" y="3200400"/>
            <a:ext cx="2098952" cy="430887"/>
          </a:xfrm>
          <a:prstGeom prst="rect">
            <a:avLst/>
          </a:prstGeom>
          <a:noFill/>
        </p:spPr>
        <p:txBody>
          <a:bodyPr wrap="none" rtlCol="0">
            <a:spAutoFit/>
          </a:bodyPr>
          <a:lstStyle/>
          <a:p>
            <a:r>
              <a:rPr lang="en-US" sz="2200" dirty="0" smtClean="0">
                <a:latin typeface="Calibri"/>
                <a:cs typeface="Calibri"/>
              </a:rPr>
              <a:t>Design Decisions</a:t>
            </a:r>
            <a:endParaRPr lang="en-US" sz="2200" dirty="0">
              <a:latin typeface="Calibri"/>
              <a:cs typeface="Calibri"/>
            </a:endParaRPr>
          </a:p>
        </p:txBody>
      </p:sp>
      <p:sp>
        <p:nvSpPr>
          <p:cNvPr id="9" name="TextBox 8"/>
          <p:cNvSpPr txBox="1"/>
          <p:nvPr/>
        </p:nvSpPr>
        <p:spPr>
          <a:xfrm>
            <a:off x="2209800" y="5562600"/>
            <a:ext cx="1211101" cy="430887"/>
          </a:xfrm>
          <a:prstGeom prst="rect">
            <a:avLst/>
          </a:prstGeom>
          <a:noFill/>
        </p:spPr>
        <p:txBody>
          <a:bodyPr wrap="none" rtlCol="0">
            <a:spAutoFit/>
          </a:bodyPr>
          <a:lstStyle/>
          <a:p>
            <a:r>
              <a:rPr lang="en-US" sz="2200" dirty="0" smtClean="0">
                <a:latin typeface="Calibri"/>
                <a:cs typeface="Calibri"/>
              </a:rPr>
              <a:t>Evidence</a:t>
            </a:r>
            <a:endParaRPr lang="en-US" sz="2200" dirty="0">
              <a:latin typeface="Calibri"/>
              <a:cs typeface="Calibri"/>
            </a:endParaRPr>
          </a:p>
        </p:txBody>
      </p:sp>
    </p:spTree>
    <p:extLst>
      <p:ext uri="{BB962C8B-B14F-4D97-AF65-F5344CB8AC3E}">
        <p14:creationId xmlns:p14="http://schemas.microsoft.com/office/powerpoint/2010/main" val="9730722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Classification</a:t>
            </a:r>
            <a:endParaRPr lang="en-US" dirty="0"/>
          </a:p>
        </p:txBody>
      </p:sp>
      <p:sp>
        <p:nvSpPr>
          <p:cNvPr id="3" name="Content Placeholder 2"/>
          <p:cNvSpPr>
            <a:spLocks noGrp="1"/>
          </p:cNvSpPr>
          <p:nvPr>
            <p:ph idx="1"/>
          </p:nvPr>
        </p:nvSpPr>
        <p:spPr/>
        <p:txBody>
          <a:bodyPr/>
          <a:lstStyle/>
          <a:p>
            <a:pPr marL="0" indent="0">
              <a:buNone/>
            </a:pPr>
            <a:r>
              <a:rPr lang="en-US" sz="2200" u="sng" dirty="0" smtClean="0"/>
              <a:t>Architectural Defects</a:t>
            </a:r>
            <a:r>
              <a:rPr lang="en-US" sz="2200" dirty="0" smtClean="0"/>
              <a:t>: Fundamental issues with the high-level design (or lack thereof) which may prevent system from achieving desired qualities</a:t>
            </a:r>
          </a:p>
          <a:p>
            <a:pPr marL="0" indent="0">
              <a:buNone/>
            </a:pPr>
            <a:r>
              <a:rPr lang="en-US" sz="2200" u="sng" dirty="0" smtClean="0"/>
              <a:t>Other Defects</a:t>
            </a:r>
            <a:r>
              <a:rPr lang="en-US" sz="2200" dirty="0" smtClean="0"/>
              <a:t>: Issues with artifacts, processes, or tools which prevent successful completion of primary assurance activities</a:t>
            </a:r>
            <a:endParaRPr lang="en-US" sz="22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24</a:t>
            </a:fld>
            <a:endParaRPr lang="en-US"/>
          </a:p>
        </p:txBody>
      </p:sp>
      <p:graphicFrame>
        <p:nvGraphicFramePr>
          <p:cNvPr id="5" name="Diagram 4"/>
          <p:cNvGraphicFramePr/>
          <p:nvPr>
            <p:extLst>
              <p:ext uri="{D42A27DB-BD31-4B8C-83A1-F6EECF244321}">
                <p14:modId xmlns:p14="http://schemas.microsoft.com/office/powerpoint/2010/main" val="971622605"/>
              </p:ext>
            </p:extLst>
          </p:nvPr>
        </p:nvGraphicFramePr>
        <p:xfrm>
          <a:off x="304800" y="3073400"/>
          <a:ext cx="3886200" cy="271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557258351"/>
              </p:ext>
            </p:extLst>
          </p:nvPr>
        </p:nvGraphicFramePr>
        <p:xfrm>
          <a:off x="4467412" y="3505200"/>
          <a:ext cx="4419600"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Left Brace 7"/>
          <p:cNvSpPr/>
          <p:nvPr/>
        </p:nvSpPr>
        <p:spPr bwMode="auto">
          <a:xfrm>
            <a:off x="4343400" y="3581400"/>
            <a:ext cx="990600" cy="2667000"/>
          </a:xfrm>
          <a:prstGeom prst="leftBrac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479111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Quality Assurance Activities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25</a:t>
            </a:fld>
            <a:endParaRPr lang="en-US"/>
          </a:p>
        </p:txBody>
      </p:sp>
      <p:sp>
        <p:nvSpPr>
          <p:cNvPr id="6" name="TextBox 5"/>
          <p:cNvSpPr txBox="1"/>
          <p:nvPr/>
        </p:nvSpPr>
        <p:spPr>
          <a:xfrm>
            <a:off x="609600" y="1425714"/>
            <a:ext cx="8001000" cy="769441"/>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Ensure the validity and sufficiency of architectural evidence as well as supporting processes and tools </a:t>
            </a:r>
          </a:p>
        </p:txBody>
      </p:sp>
      <p:graphicFrame>
        <p:nvGraphicFramePr>
          <p:cNvPr id="7" name="Content Placeholder 5"/>
          <p:cNvGraphicFramePr>
            <a:graphicFrameLocks/>
          </p:cNvGraphicFramePr>
          <p:nvPr>
            <p:extLst>
              <p:ext uri="{D42A27DB-BD31-4B8C-83A1-F6EECF244321}">
                <p14:modId xmlns:p14="http://schemas.microsoft.com/office/powerpoint/2010/main" val="1570910547"/>
              </p:ext>
            </p:extLst>
          </p:nvPr>
        </p:nvGraphicFramePr>
        <p:xfrm>
          <a:off x="457200" y="2438400"/>
          <a:ext cx="5943600" cy="3571240"/>
        </p:xfrm>
        <a:graphic>
          <a:graphicData uri="http://schemas.openxmlformats.org/drawingml/2006/table">
            <a:tbl>
              <a:tblPr firstRow="1" bandRow="1">
                <a:tableStyleId>{616DA210-FB5B-4158-B5E0-FEB733F419BA}</a:tableStyleId>
              </a:tblPr>
              <a:tblGrid>
                <a:gridCol w="2849672"/>
                <a:gridCol w="3093928"/>
              </a:tblGrid>
              <a:tr h="370840">
                <a:tc>
                  <a:txBody>
                    <a:bodyPr/>
                    <a:lstStyle/>
                    <a:p>
                      <a:pPr algn="ctr"/>
                      <a:r>
                        <a:rPr lang="en-US" dirty="0" smtClean="0"/>
                        <a:t>Activity</a:t>
                      </a:r>
                      <a:endParaRPr lang="en-US" dirty="0"/>
                    </a:p>
                  </a:txBody>
                  <a:tcPr/>
                </a:tc>
                <a:tc>
                  <a:txBody>
                    <a:bodyPr/>
                    <a:lstStyle/>
                    <a:p>
                      <a:pPr algn="ctr"/>
                      <a:r>
                        <a:rPr lang="en-US" dirty="0" smtClean="0"/>
                        <a:t>Usefulness</a:t>
                      </a:r>
                      <a:endParaRPr lang="en-US" dirty="0"/>
                    </a:p>
                  </a:txBody>
                  <a:tcPr/>
                </a:tc>
              </a:tr>
              <a:tr h="370840">
                <a:tc>
                  <a:txBody>
                    <a:bodyPr/>
                    <a:lstStyle/>
                    <a:p>
                      <a:r>
                        <a:rPr lang="en-US" dirty="0" smtClean="0"/>
                        <a:t>Peer Reviews</a:t>
                      </a:r>
                    </a:p>
                    <a:p>
                      <a:endParaRPr lang="en-US" dirty="0"/>
                    </a:p>
                  </a:txBody>
                  <a:tcPr/>
                </a:tc>
                <a:tc>
                  <a:txBody>
                    <a:bodyPr/>
                    <a:lstStyle/>
                    <a:p>
                      <a:pPr algn="l"/>
                      <a:endParaRPr lang="en-US" dirty="0"/>
                    </a:p>
                  </a:txBody>
                  <a:tcPr/>
                </a:tc>
              </a:tr>
              <a:tr h="370840">
                <a:tc>
                  <a:txBody>
                    <a:bodyPr/>
                    <a:lstStyle/>
                    <a:p>
                      <a:r>
                        <a:rPr lang="en-US" dirty="0" smtClean="0"/>
                        <a:t>Detailed Design Reviews</a:t>
                      </a:r>
                    </a:p>
                    <a:p>
                      <a:endParaRPr lang="en-US" dirty="0"/>
                    </a:p>
                  </a:txBody>
                  <a:tcPr/>
                </a:tc>
                <a:tc>
                  <a:txBody>
                    <a:bodyPr/>
                    <a:lstStyle/>
                    <a:p>
                      <a:pPr algn="l"/>
                      <a:endParaRPr lang="en-US" dirty="0"/>
                    </a:p>
                  </a:txBody>
                  <a:tcPr/>
                </a:tc>
              </a:tr>
              <a:tr h="370840">
                <a:tc>
                  <a:txBody>
                    <a:bodyPr/>
                    <a:lstStyle/>
                    <a:p>
                      <a:r>
                        <a:rPr lang="en-US" dirty="0" smtClean="0"/>
                        <a:t>Unit Testing</a:t>
                      </a:r>
                    </a:p>
                    <a:p>
                      <a:endParaRPr lang="en-US" dirty="0"/>
                    </a:p>
                  </a:txBody>
                  <a:tcPr/>
                </a:tc>
                <a:tc>
                  <a:txBody>
                    <a:bodyPr/>
                    <a:lstStyle/>
                    <a:p>
                      <a:pPr algn="l"/>
                      <a:endParaRPr lang="en-US" dirty="0"/>
                    </a:p>
                  </a:txBody>
                  <a:tcPr/>
                </a:tc>
              </a:tr>
              <a:tr h="370840">
                <a:tc>
                  <a:txBody>
                    <a:bodyPr/>
                    <a:lstStyle/>
                    <a:p>
                      <a:r>
                        <a:rPr lang="en-US" dirty="0" smtClean="0"/>
                        <a:t>Integration Testing</a:t>
                      </a:r>
                    </a:p>
                    <a:p>
                      <a:endParaRPr lang="en-US" dirty="0"/>
                    </a:p>
                  </a:txBody>
                  <a:tcPr/>
                </a:tc>
                <a:tc>
                  <a:txBody>
                    <a:bodyPr/>
                    <a:lstStyle/>
                    <a:p>
                      <a:pPr algn="l"/>
                      <a:endParaRPr lang="en-US" dirty="0"/>
                    </a:p>
                  </a:txBody>
                  <a:tcPr/>
                </a:tc>
              </a:tr>
              <a:tr h="370840">
                <a:tc>
                  <a:txBody>
                    <a:bodyPr/>
                    <a:lstStyle/>
                    <a:p>
                      <a:r>
                        <a:rPr lang="en-US" dirty="0" smtClean="0"/>
                        <a:t>Smoke Testing</a:t>
                      </a:r>
                    </a:p>
                    <a:p>
                      <a:endParaRPr lang="en-US" dirty="0"/>
                    </a:p>
                  </a:txBody>
                  <a:tcPr/>
                </a:tc>
                <a:tc>
                  <a:txBody>
                    <a:bodyPr/>
                    <a:lstStyle/>
                    <a:p>
                      <a:pPr algn="l"/>
                      <a:endParaRPr lang="en-US" dirty="0"/>
                    </a:p>
                  </a:txBody>
                  <a:tcPr/>
                </a:tc>
              </a:tr>
            </a:tbl>
          </a:graphicData>
        </a:graphic>
      </p:graphicFrame>
      <p:grpSp>
        <p:nvGrpSpPr>
          <p:cNvPr id="34" name="Group 33"/>
          <p:cNvGrpSpPr/>
          <p:nvPr/>
        </p:nvGrpSpPr>
        <p:grpSpPr>
          <a:xfrm>
            <a:off x="3371850" y="2895600"/>
            <a:ext cx="2305050" cy="457200"/>
            <a:chOff x="3429000" y="2895600"/>
            <a:chExt cx="2305050" cy="457200"/>
          </a:xfrm>
        </p:grpSpPr>
        <p:sp>
          <p:nvSpPr>
            <p:cNvPr id="9" name="5-Point Star 8"/>
            <p:cNvSpPr/>
            <p:nvPr/>
          </p:nvSpPr>
          <p:spPr bwMode="auto">
            <a:xfrm>
              <a:off x="34290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5-Point Star 9"/>
            <p:cNvSpPr/>
            <p:nvPr/>
          </p:nvSpPr>
          <p:spPr bwMode="auto">
            <a:xfrm>
              <a:off x="40195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5-Point Star 10"/>
            <p:cNvSpPr/>
            <p:nvPr/>
          </p:nvSpPr>
          <p:spPr bwMode="auto">
            <a:xfrm>
              <a:off x="46101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5-Point Star 11"/>
            <p:cNvSpPr/>
            <p:nvPr/>
          </p:nvSpPr>
          <p:spPr bwMode="auto">
            <a:xfrm>
              <a:off x="52006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5" name="Group 34"/>
          <p:cNvGrpSpPr/>
          <p:nvPr/>
        </p:nvGrpSpPr>
        <p:grpSpPr>
          <a:xfrm>
            <a:off x="3371850" y="3505200"/>
            <a:ext cx="1714500" cy="457200"/>
            <a:chOff x="3429000" y="3505200"/>
            <a:chExt cx="1714500" cy="457200"/>
          </a:xfrm>
        </p:grpSpPr>
        <p:sp>
          <p:nvSpPr>
            <p:cNvPr id="14" name="5-Point Star 13"/>
            <p:cNvSpPr/>
            <p:nvPr/>
          </p:nvSpPr>
          <p:spPr bwMode="auto">
            <a:xfrm>
              <a:off x="34290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5-Point Star 14"/>
            <p:cNvSpPr/>
            <p:nvPr/>
          </p:nvSpPr>
          <p:spPr bwMode="auto">
            <a:xfrm>
              <a:off x="401955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5-Point Star 15"/>
            <p:cNvSpPr/>
            <p:nvPr/>
          </p:nvSpPr>
          <p:spPr bwMode="auto">
            <a:xfrm>
              <a:off x="46101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6" name="Group 35"/>
          <p:cNvGrpSpPr/>
          <p:nvPr/>
        </p:nvGrpSpPr>
        <p:grpSpPr>
          <a:xfrm>
            <a:off x="3371850" y="4191000"/>
            <a:ext cx="1714500" cy="457200"/>
            <a:chOff x="3429000" y="4191000"/>
            <a:chExt cx="1714500" cy="457200"/>
          </a:xfrm>
        </p:grpSpPr>
        <p:sp>
          <p:nvSpPr>
            <p:cNvPr id="19" name="5-Point Star 18"/>
            <p:cNvSpPr/>
            <p:nvPr/>
          </p:nvSpPr>
          <p:spPr bwMode="auto">
            <a:xfrm>
              <a:off x="34290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5-Point Star 19"/>
            <p:cNvSpPr/>
            <p:nvPr/>
          </p:nvSpPr>
          <p:spPr bwMode="auto">
            <a:xfrm>
              <a:off x="401955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5-Point Star 20"/>
            <p:cNvSpPr/>
            <p:nvPr/>
          </p:nvSpPr>
          <p:spPr bwMode="auto">
            <a:xfrm>
              <a:off x="46101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7" name="Group 36"/>
          <p:cNvGrpSpPr/>
          <p:nvPr/>
        </p:nvGrpSpPr>
        <p:grpSpPr>
          <a:xfrm>
            <a:off x="3371850" y="4800600"/>
            <a:ext cx="2305050" cy="457200"/>
            <a:chOff x="3409950" y="4800600"/>
            <a:chExt cx="2305050" cy="457200"/>
          </a:xfrm>
        </p:grpSpPr>
        <p:sp>
          <p:nvSpPr>
            <p:cNvPr id="24" name="5-Point Star 23"/>
            <p:cNvSpPr/>
            <p:nvPr/>
          </p:nvSpPr>
          <p:spPr bwMode="auto">
            <a:xfrm>
              <a:off x="34099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5" name="5-Point Star 24"/>
            <p:cNvSpPr/>
            <p:nvPr/>
          </p:nvSpPr>
          <p:spPr bwMode="auto">
            <a:xfrm>
              <a:off x="40005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6" name="5-Point Star 25"/>
            <p:cNvSpPr/>
            <p:nvPr/>
          </p:nvSpPr>
          <p:spPr bwMode="auto">
            <a:xfrm>
              <a:off x="45910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5-Point Star 26"/>
            <p:cNvSpPr/>
            <p:nvPr/>
          </p:nvSpPr>
          <p:spPr bwMode="auto">
            <a:xfrm>
              <a:off x="51816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8" name="Group 37"/>
          <p:cNvGrpSpPr/>
          <p:nvPr/>
        </p:nvGrpSpPr>
        <p:grpSpPr>
          <a:xfrm>
            <a:off x="3371850" y="5486400"/>
            <a:ext cx="2895600" cy="457200"/>
            <a:chOff x="3371850" y="5486400"/>
            <a:chExt cx="2895600" cy="457200"/>
          </a:xfrm>
        </p:grpSpPr>
        <p:sp>
          <p:nvSpPr>
            <p:cNvPr id="29" name="5-Point Star 28"/>
            <p:cNvSpPr/>
            <p:nvPr/>
          </p:nvSpPr>
          <p:spPr bwMode="auto">
            <a:xfrm>
              <a:off x="33718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0" name="5-Point Star 29"/>
            <p:cNvSpPr/>
            <p:nvPr/>
          </p:nvSpPr>
          <p:spPr bwMode="auto">
            <a:xfrm>
              <a:off x="39624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1" name="5-Point Star 30"/>
            <p:cNvSpPr/>
            <p:nvPr/>
          </p:nvSpPr>
          <p:spPr bwMode="auto">
            <a:xfrm>
              <a:off x="45529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2" name="5-Point Star 31"/>
            <p:cNvSpPr/>
            <p:nvPr/>
          </p:nvSpPr>
          <p:spPr bwMode="auto">
            <a:xfrm>
              <a:off x="51435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3" name="5-Point Star 32"/>
            <p:cNvSpPr/>
            <p:nvPr/>
          </p:nvSpPr>
          <p:spPr bwMode="auto">
            <a:xfrm>
              <a:off x="57340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7889777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solidFill>
                  <a:schemeClr val="bg2"/>
                </a:solidFill>
              </a:rPr>
              <a:t>Quality Attributes</a:t>
            </a:r>
          </a:p>
          <a:p>
            <a:r>
              <a:rPr lang="en-US" sz="2400" dirty="0">
                <a:solidFill>
                  <a:schemeClr val="bg2"/>
                </a:solidFill>
              </a:rPr>
              <a:t>Quality Assurance</a:t>
            </a:r>
          </a:p>
          <a:p>
            <a:r>
              <a:rPr lang="en-US" sz="2400" dirty="0"/>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26</a:t>
            </a:fld>
            <a:endParaRPr lang="en-US"/>
          </a:p>
        </p:txBody>
      </p:sp>
    </p:spTree>
    <p:extLst>
      <p:ext uri="{BB962C8B-B14F-4D97-AF65-F5344CB8AC3E}">
        <p14:creationId xmlns:p14="http://schemas.microsoft.com/office/powerpoint/2010/main" val="59260577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27</a:t>
            </a:fld>
            <a:endParaRPr lang="en-US"/>
          </a:p>
        </p:txBody>
      </p:sp>
      <p:grpSp>
        <p:nvGrpSpPr>
          <p:cNvPr id="15" name="Group 14"/>
          <p:cNvGrpSpPr/>
          <p:nvPr/>
        </p:nvGrpSpPr>
        <p:grpSpPr>
          <a:xfrm>
            <a:off x="304800" y="3143116"/>
            <a:ext cx="1752600" cy="1752600"/>
            <a:chOff x="3832860" y="1851660"/>
            <a:chExt cx="2263140" cy="2263140"/>
          </a:xfrm>
        </p:grpSpPr>
        <p:sp>
          <p:nvSpPr>
            <p:cNvPr id="16" name="Shape 15"/>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Test</a:t>
              </a:r>
            </a:p>
            <a:p>
              <a:pPr algn="ctr"/>
              <a:r>
                <a:rPr lang="en-US" sz="1800" dirty="0" smtClean="0"/>
                <a:t>Strategy</a:t>
              </a:r>
              <a:endParaRPr lang="en-US" sz="1800" dirty="0"/>
            </a:p>
          </p:txBody>
        </p:sp>
        <p:sp>
          <p:nvSpPr>
            <p:cNvPr id="17"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1" name="TextBox 20"/>
          <p:cNvSpPr txBox="1"/>
          <p:nvPr/>
        </p:nvSpPr>
        <p:spPr>
          <a:xfrm>
            <a:off x="2057400" y="1992868"/>
            <a:ext cx="4842003" cy="369332"/>
          </a:xfrm>
          <a:prstGeom prst="rect">
            <a:avLst/>
          </a:prstGeom>
          <a:noFill/>
        </p:spPr>
        <p:txBody>
          <a:bodyPr wrap="none" rtlCol="0">
            <a:spAutoFit/>
          </a:bodyPr>
          <a:lstStyle/>
          <a:p>
            <a:r>
              <a:rPr lang="en-US" sz="1800" i="1" dirty="0" smtClean="0"/>
              <a:t>What quality or design do we want to verify?</a:t>
            </a:r>
          </a:p>
        </p:txBody>
      </p:sp>
      <p:grpSp>
        <p:nvGrpSpPr>
          <p:cNvPr id="11" name="Group 10"/>
          <p:cNvGrpSpPr/>
          <p:nvPr/>
        </p:nvGrpSpPr>
        <p:grpSpPr>
          <a:xfrm>
            <a:off x="1371600" y="4438516"/>
            <a:ext cx="1752600" cy="1752600"/>
            <a:chOff x="3832860" y="1851660"/>
            <a:chExt cx="2263140" cy="2263140"/>
          </a:xfrm>
        </p:grpSpPr>
        <p:sp>
          <p:nvSpPr>
            <p:cNvPr id="12" name="Shape 11"/>
            <p:cNvSpPr/>
            <p:nvPr/>
          </p:nvSpPr>
          <p:spPr>
            <a:xfrm>
              <a:off x="3832860" y="1851660"/>
              <a:ext cx="2263140" cy="2263140"/>
            </a:xfrm>
            <a:prstGeom prst="gear9">
              <a:avLst/>
            </a:prstGeom>
            <a:solidFill>
              <a:srgbClr val="84C50F"/>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Code</a:t>
              </a:r>
            </a:p>
          </p:txBody>
        </p:sp>
        <p:sp>
          <p:nvSpPr>
            <p:cNvPr id="1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19" name="Shape 4"/>
          <p:cNvSpPr/>
          <p:nvPr/>
        </p:nvSpPr>
        <p:spPr>
          <a:xfrm>
            <a:off x="549463" y="1447800"/>
            <a:ext cx="926988" cy="79692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nvGrpSpPr>
          <p:cNvPr id="20" name="Group 19"/>
          <p:cNvGrpSpPr/>
          <p:nvPr/>
        </p:nvGrpSpPr>
        <p:grpSpPr>
          <a:xfrm>
            <a:off x="304800" y="1466716"/>
            <a:ext cx="1752600" cy="1752600"/>
            <a:chOff x="3832860" y="1851660"/>
            <a:chExt cx="2263140" cy="2263140"/>
          </a:xfrm>
        </p:grpSpPr>
        <p:sp>
          <p:nvSpPr>
            <p:cNvPr id="22" name="Shape 21"/>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Quality</a:t>
              </a:r>
            </a:p>
            <a:p>
              <a:pPr algn="ctr"/>
              <a:r>
                <a:rPr lang="en-US" sz="1800" dirty="0" smtClean="0"/>
                <a:t>Attribute</a:t>
              </a:r>
            </a:p>
          </p:txBody>
        </p:sp>
        <p:sp>
          <p:nvSpPr>
            <p:cNvPr id="2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4" name="TextBox 23"/>
          <p:cNvSpPr txBox="1"/>
          <p:nvPr/>
        </p:nvSpPr>
        <p:spPr>
          <a:xfrm>
            <a:off x="2106320" y="3267670"/>
            <a:ext cx="4716521" cy="923330"/>
          </a:xfrm>
          <a:prstGeom prst="rect">
            <a:avLst/>
          </a:prstGeom>
          <a:noFill/>
        </p:spPr>
        <p:txBody>
          <a:bodyPr wrap="none" rtlCol="0">
            <a:spAutoFit/>
          </a:bodyPr>
          <a:lstStyle/>
          <a:p>
            <a:r>
              <a:rPr lang="en-US" sz="1800" i="1" dirty="0" smtClean="0"/>
              <a:t>How will we verify it?</a:t>
            </a:r>
          </a:p>
          <a:p>
            <a:r>
              <a:rPr lang="en-US" sz="1800" i="1" dirty="0" smtClean="0"/>
              <a:t>What components are required?</a:t>
            </a:r>
          </a:p>
          <a:p>
            <a:r>
              <a:rPr lang="en-US" sz="1800" i="1" dirty="0" smtClean="0"/>
              <a:t>What is the minimum functionality required?</a:t>
            </a:r>
          </a:p>
        </p:txBody>
      </p:sp>
      <p:sp>
        <p:nvSpPr>
          <p:cNvPr id="3" name="TextBox 2"/>
          <p:cNvSpPr txBox="1"/>
          <p:nvPr/>
        </p:nvSpPr>
        <p:spPr>
          <a:xfrm>
            <a:off x="3124200" y="4876800"/>
            <a:ext cx="5218198" cy="923330"/>
          </a:xfrm>
          <a:prstGeom prst="rect">
            <a:avLst/>
          </a:prstGeom>
          <a:noFill/>
        </p:spPr>
        <p:txBody>
          <a:bodyPr wrap="none" rtlCol="0">
            <a:spAutoFit/>
          </a:bodyPr>
          <a:lstStyle/>
          <a:p>
            <a:r>
              <a:rPr lang="en-US" sz="1800" i="1" dirty="0" smtClean="0"/>
              <a:t>What technologies will we use?</a:t>
            </a:r>
          </a:p>
          <a:p>
            <a:r>
              <a:rPr lang="en-US" sz="1800" i="1" dirty="0" smtClean="0"/>
              <a:t>What is a possible design for each component?</a:t>
            </a:r>
          </a:p>
          <a:p>
            <a:r>
              <a:rPr lang="en-US" sz="1800" i="1" dirty="0" smtClean="0"/>
              <a:t>Does the architecture provide enough guidance?</a:t>
            </a:r>
          </a:p>
        </p:txBody>
      </p:sp>
    </p:spTree>
    <p:extLst>
      <p:ext uri="{BB962C8B-B14F-4D97-AF65-F5344CB8AC3E}">
        <p14:creationId xmlns:p14="http://schemas.microsoft.com/office/powerpoint/2010/main" val="41031052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a:xfrm>
            <a:off x="6553200" y="6221595"/>
            <a:ext cx="1905000" cy="457200"/>
          </a:xfrm>
        </p:spPr>
        <p:txBody>
          <a:bodyPr/>
          <a:lstStyle/>
          <a:p>
            <a:fld id="{8BE75BF4-F827-664A-A667-67002CB07057}" type="slidenum">
              <a:rPr lang="en-US" smtClean="0"/>
              <a:pPr/>
              <a:t>28</a:t>
            </a:fld>
            <a:endParaRPr lang="en-US"/>
          </a:p>
        </p:txBody>
      </p:sp>
      <p:grpSp>
        <p:nvGrpSpPr>
          <p:cNvPr id="26" name="Group 25"/>
          <p:cNvGrpSpPr/>
          <p:nvPr/>
        </p:nvGrpSpPr>
        <p:grpSpPr>
          <a:xfrm>
            <a:off x="457200" y="1219200"/>
            <a:ext cx="4580856" cy="5053899"/>
            <a:chOff x="152400" y="115883"/>
            <a:chExt cx="5489448" cy="6056317"/>
          </a:xfrm>
        </p:grpSpPr>
        <p:sp>
          <p:nvSpPr>
            <p:cNvPr id="27" name="Rectangle 26"/>
            <p:cNvSpPr/>
            <p:nvPr/>
          </p:nvSpPr>
          <p:spPr>
            <a:xfrm>
              <a:off x="1600200" y="304800"/>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Elbow Connector 27"/>
            <p:cNvCxnSpPr>
              <a:stCxn id="58" idx="0"/>
              <a:endCxn id="27" idx="3"/>
            </p:cNvCxnSpPr>
            <p:nvPr/>
          </p:nvCxnSpPr>
          <p:spPr>
            <a:xfrm rot="16200000" flipV="1">
              <a:off x="1296761" y="813295"/>
              <a:ext cx="1014144" cy="133857"/>
            </a:xfrm>
            <a:prstGeom prst="bentConnector2">
              <a:avLst/>
            </a:prstGeom>
            <a:ln/>
          </p:spPr>
          <p:style>
            <a:lnRef idx="2">
              <a:schemeClr val="dk1"/>
            </a:lnRef>
            <a:fillRef idx="1">
              <a:schemeClr val="lt1"/>
            </a:fillRef>
            <a:effectRef idx="0">
              <a:schemeClr val="dk1"/>
            </a:effectRef>
            <a:fontRef idx="minor">
              <a:schemeClr val="dk1"/>
            </a:fontRef>
          </p:style>
        </p:cxnSp>
        <p:sp>
          <p:nvSpPr>
            <p:cNvPr id="29" name="Oval 28"/>
            <p:cNvSpPr/>
            <p:nvPr/>
          </p:nvSpPr>
          <p:spPr>
            <a:xfrm>
              <a:off x="1752600" y="609600"/>
              <a:ext cx="228600"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29"/>
            <p:cNvSpPr/>
            <p:nvPr/>
          </p:nvSpPr>
          <p:spPr>
            <a:xfrm>
              <a:off x="8040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8040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2" name="Group 31"/>
            <p:cNvGrpSpPr/>
            <p:nvPr/>
          </p:nvGrpSpPr>
          <p:grpSpPr>
            <a:xfrm rot="10800000">
              <a:off x="762000" y="4114799"/>
              <a:ext cx="220878" cy="579841"/>
              <a:chOff x="5804918" y="1755644"/>
              <a:chExt cx="220878" cy="579841"/>
            </a:xfrm>
          </p:grpSpPr>
          <p:sp>
            <p:nvSpPr>
              <p:cNvPr id="98" name="Rectangle 97"/>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1" name="Straight Arrow Connector 100"/>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3" name="Straight Connector 32"/>
            <p:cNvCxnSpPr>
              <a:stCxn id="31" idx="0"/>
              <a:endCxn id="98" idx="0"/>
            </p:cNvCxnSpPr>
            <p:nvPr/>
          </p:nvCxnSpPr>
          <p:spPr>
            <a:xfrm flipV="1">
              <a:off x="8724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98" idx="2"/>
              <a:endCxn id="30" idx="2"/>
            </p:cNvCxnSpPr>
            <p:nvPr/>
          </p:nvCxnSpPr>
          <p:spPr>
            <a:xfrm flipV="1">
              <a:off x="8724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35" name="Rectangle 34"/>
            <p:cNvSpPr/>
            <p:nvPr/>
          </p:nvSpPr>
          <p:spPr>
            <a:xfrm>
              <a:off x="20232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0232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7" name="Group 36"/>
            <p:cNvGrpSpPr/>
            <p:nvPr/>
          </p:nvGrpSpPr>
          <p:grpSpPr>
            <a:xfrm rot="10800000">
              <a:off x="1981200" y="4114799"/>
              <a:ext cx="220878" cy="579841"/>
              <a:chOff x="5804918" y="1755644"/>
              <a:chExt cx="220878" cy="579841"/>
            </a:xfrm>
          </p:grpSpPr>
          <p:sp>
            <p:nvSpPr>
              <p:cNvPr id="94" name="Rectangle 93"/>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7" name="Straight Arrow Connector 96"/>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8" name="Straight Connector 37"/>
            <p:cNvCxnSpPr>
              <a:stCxn id="36" idx="0"/>
              <a:endCxn id="94" idx="0"/>
            </p:cNvCxnSpPr>
            <p:nvPr/>
          </p:nvCxnSpPr>
          <p:spPr>
            <a:xfrm flipV="1">
              <a:off x="20916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a:stCxn id="94" idx="2"/>
              <a:endCxn id="35" idx="2"/>
            </p:cNvCxnSpPr>
            <p:nvPr/>
          </p:nvCxnSpPr>
          <p:spPr>
            <a:xfrm flipV="1">
              <a:off x="20916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40" name="Rectangle 39"/>
            <p:cNvSpPr/>
            <p:nvPr/>
          </p:nvSpPr>
          <p:spPr>
            <a:xfrm>
              <a:off x="3250209"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p:cNvSpPr/>
            <p:nvPr/>
          </p:nvSpPr>
          <p:spPr>
            <a:xfrm>
              <a:off x="3250209"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2" name="Group 41"/>
            <p:cNvGrpSpPr/>
            <p:nvPr/>
          </p:nvGrpSpPr>
          <p:grpSpPr>
            <a:xfrm rot="10800000">
              <a:off x="3208122" y="4114799"/>
              <a:ext cx="220878" cy="579841"/>
              <a:chOff x="5804918" y="1755644"/>
              <a:chExt cx="220878" cy="579841"/>
            </a:xfrm>
          </p:grpSpPr>
          <p:sp>
            <p:nvSpPr>
              <p:cNvPr id="90" name="Rectangle 89"/>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Arrow Connector 92"/>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43" name="Straight Connector 42"/>
            <p:cNvCxnSpPr>
              <a:stCxn id="41" idx="0"/>
              <a:endCxn id="90" idx="0"/>
            </p:cNvCxnSpPr>
            <p:nvPr/>
          </p:nvCxnSpPr>
          <p:spPr>
            <a:xfrm flipV="1">
              <a:off x="3318561"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stCxn id="90" idx="2"/>
              <a:endCxn id="40" idx="2"/>
            </p:cNvCxnSpPr>
            <p:nvPr/>
          </p:nvCxnSpPr>
          <p:spPr>
            <a:xfrm flipV="1">
              <a:off x="3318561"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45" name="Group 44"/>
            <p:cNvGrpSpPr/>
            <p:nvPr/>
          </p:nvGrpSpPr>
          <p:grpSpPr>
            <a:xfrm rot="10800000">
              <a:off x="1752600" y="2315758"/>
              <a:ext cx="220878" cy="579841"/>
              <a:chOff x="5804918" y="1755644"/>
              <a:chExt cx="220878" cy="579841"/>
            </a:xfrm>
          </p:grpSpPr>
          <p:sp>
            <p:nvSpPr>
              <p:cNvPr id="86" name="Rectangle 85"/>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9" name="Straight Arrow Connector 88"/>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46" name="Rectangle 45"/>
            <p:cNvSpPr/>
            <p:nvPr/>
          </p:nvSpPr>
          <p:spPr>
            <a:xfrm>
              <a:off x="1794686" y="19968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1794686" y="3131266"/>
              <a:ext cx="136704" cy="145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86" idx="2"/>
              <a:endCxn id="46" idx="2"/>
            </p:cNvCxnSpPr>
            <p:nvPr/>
          </p:nvCxnSpPr>
          <p:spPr>
            <a:xfrm flipH="1" flipV="1">
              <a:off x="1863038" y="2133600"/>
              <a:ext cx="1" cy="182158"/>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7" idx="0"/>
              <a:endCxn id="86" idx="0"/>
            </p:cNvCxnSpPr>
            <p:nvPr/>
          </p:nvCxnSpPr>
          <p:spPr>
            <a:xfrm flipV="1">
              <a:off x="1863038" y="2895599"/>
              <a:ext cx="1" cy="235667"/>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50" name="Elbow Connector 49"/>
            <p:cNvCxnSpPr>
              <a:stCxn id="72" idx="2"/>
              <a:endCxn id="63" idx="0"/>
            </p:cNvCxnSpPr>
            <p:nvPr/>
          </p:nvCxnSpPr>
          <p:spPr>
            <a:xfrm>
              <a:off x="3154871" y="1751527"/>
              <a:ext cx="2180653" cy="305873"/>
            </a:xfrm>
            <a:prstGeom prst="bentConnector2">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61" idx="3"/>
            </p:cNvCxnSpPr>
            <p:nvPr/>
          </p:nvCxnSpPr>
          <p:spPr>
            <a:xfrm rot="10800000">
              <a:off x="1946780" y="5533170"/>
              <a:ext cx="1177421"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Elbow Connector 51"/>
            <p:cNvCxnSpPr>
              <a:endCxn id="60" idx="4"/>
            </p:cNvCxnSpPr>
            <p:nvPr/>
          </p:nvCxnSpPr>
          <p:spPr>
            <a:xfrm rot="10800000">
              <a:off x="800100" y="5533170"/>
              <a:ext cx="1181100"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63" idx="2"/>
              <a:endCxn id="62" idx="3"/>
            </p:cNvCxnSpPr>
            <p:nvPr/>
          </p:nvCxnSpPr>
          <p:spPr>
            <a:xfrm rot="5400000">
              <a:off x="3951266" y="4148911"/>
              <a:ext cx="598972" cy="2169545"/>
            </a:xfrm>
            <a:prstGeom prst="bentConnector3">
              <a:avLst>
                <a:gd name="adj1" fmla="val 155724"/>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4953000" y="25644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a:stCxn id="82" idx="0"/>
              <a:endCxn id="54" idx="1"/>
            </p:cNvCxnSpPr>
            <p:nvPr/>
          </p:nvCxnSpPr>
          <p:spPr>
            <a:xfrm>
              <a:off x="4770842" y="2632761"/>
              <a:ext cx="182158"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56" name="Group 55"/>
            <p:cNvGrpSpPr/>
            <p:nvPr/>
          </p:nvGrpSpPr>
          <p:grpSpPr>
            <a:xfrm>
              <a:off x="4191000" y="2522322"/>
              <a:ext cx="579841" cy="220878"/>
              <a:chOff x="4191000" y="2057400"/>
              <a:chExt cx="579841" cy="220878"/>
            </a:xfrm>
          </p:grpSpPr>
          <p:grpSp>
            <p:nvGrpSpPr>
              <p:cNvPr id="80" name="Group 79"/>
              <p:cNvGrpSpPr/>
              <p:nvPr/>
            </p:nvGrpSpPr>
            <p:grpSpPr>
              <a:xfrm>
                <a:off x="4191000" y="2057400"/>
                <a:ext cx="579841" cy="220878"/>
                <a:chOff x="4190999" y="1981201"/>
                <a:chExt cx="579841" cy="220878"/>
              </a:xfrm>
            </p:grpSpPr>
            <p:sp>
              <p:nvSpPr>
                <p:cNvPr id="82" name="Rectangle 81"/>
                <p:cNvSpPr/>
                <p:nvPr/>
              </p:nvSpPr>
              <p:spPr>
                <a:xfrm rot="5400000">
                  <a:off x="4370481" y="1801719"/>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rot="5400000">
                  <a:off x="4298370" y="2019037"/>
                  <a:ext cx="220878" cy="145206"/>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p:cNvSpPr/>
                <p:nvPr/>
              </p:nvSpPr>
              <p:spPr>
                <a:xfrm rot="5400000">
                  <a:off x="4153164" y="2019037"/>
                  <a:ext cx="220878" cy="145206"/>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5" name="Straight Arrow Connector 84"/>
                <p:cNvCxnSpPr/>
                <p:nvPr/>
              </p:nvCxnSpPr>
              <p:spPr>
                <a:xfrm rot="5400000" flipV="1">
                  <a:off x="4635853" y="1991060"/>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81" name="Straight Connector 80"/>
              <p:cNvCxnSpPr/>
              <p:nvPr/>
            </p:nvCxnSpPr>
            <p:spPr>
              <a:xfrm>
                <a:off x="4343400" y="2057400"/>
                <a:ext cx="0" cy="220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57" name="Straight Arrow Connector 56"/>
            <p:cNvCxnSpPr>
              <a:endCxn id="74" idx="2"/>
            </p:cNvCxnSpPr>
            <p:nvPr/>
          </p:nvCxnSpPr>
          <p:spPr>
            <a:xfrm flipH="1" flipV="1">
              <a:off x="3885301" y="3501603"/>
              <a:ext cx="1143899" cy="3596"/>
            </a:xfrm>
            <a:prstGeom prst="straightConnector1">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802409" y="13872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Parallelogram 58"/>
            <p:cNvSpPr/>
            <p:nvPr/>
          </p:nvSpPr>
          <p:spPr>
            <a:xfrm>
              <a:off x="228600" y="195271"/>
              <a:ext cx="1519488" cy="609600"/>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Front-End</a:t>
              </a:r>
            </a:p>
            <a:p>
              <a:pPr algn="ctr"/>
              <a:r>
                <a:rPr lang="en-US" sz="1400" dirty="0" smtClean="0"/>
                <a:t>Client</a:t>
              </a:r>
              <a:endParaRPr lang="en-US" sz="1400" dirty="0"/>
            </a:p>
          </p:txBody>
        </p:sp>
        <p:sp>
          <p:nvSpPr>
            <p:cNvPr id="60" name="Parallelogram 59"/>
            <p:cNvSpPr/>
            <p:nvPr/>
          </p:nvSpPr>
          <p:spPr>
            <a:xfrm>
              <a:off x="152400" y="4952999"/>
              <a:ext cx="1295399" cy="580171"/>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HTTP</a:t>
              </a:r>
              <a:endParaRPr lang="en-US" sz="1400" dirty="0">
                <a:solidFill>
                  <a:schemeClr val="dk1"/>
                </a:solidFill>
              </a:endParaRPr>
            </a:p>
          </p:txBody>
        </p:sp>
        <p:sp>
          <p:nvSpPr>
            <p:cNvPr id="61" name="Parallelogram 60"/>
            <p:cNvSpPr/>
            <p:nvPr/>
          </p:nvSpPr>
          <p:spPr>
            <a:xfrm>
              <a:off x="13716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XMPP</a:t>
              </a:r>
              <a:endParaRPr lang="en-US" sz="1400" dirty="0">
                <a:solidFill>
                  <a:schemeClr val="dk1"/>
                </a:solidFill>
              </a:endParaRPr>
            </a:p>
          </p:txBody>
        </p:sp>
        <p:sp>
          <p:nvSpPr>
            <p:cNvPr id="62" name="Parallelogram 61"/>
            <p:cNvSpPr/>
            <p:nvPr/>
          </p:nvSpPr>
          <p:spPr>
            <a:xfrm>
              <a:off x="25908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AMQP</a:t>
              </a:r>
              <a:endParaRPr lang="en-US" sz="1400" dirty="0">
                <a:solidFill>
                  <a:schemeClr val="dk1"/>
                </a:solidFill>
              </a:endParaRPr>
            </a:p>
          </p:txBody>
        </p:sp>
        <p:sp>
          <p:nvSpPr>
            <p:cNvPr id="63" name="Rectangle 62"/>
            <p:cNvSpPr/>
            <p:nvPr/>
          </p:nvSpPr>
          <p:spPr>
            <a:xfrm>
              <a:off x="5029200" y="2057400"/>
              <a:ext cx="612648" cy="2876797"/>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vert="vert270" rtlCol="0" anchor="ctr"/>
            <a:lstStyle/>
            <a:p>
              <a:pPr algn="ctr"/>
              <a:r>
                <a:rPr lang="en-US" sz="1600" dirty="0" smtClean="0"/>
                <a:t>Persistence Tier</a:t>
              </a:r>
              <a:endParaRPr lang="en-US" sz="1600" dirty="0"/>
            </a:p>
          </p:txBody>
        </p:sp>
        <p:sp>
          <p:nvSpPr>
            <p:cNvPr id="64" name="Rectangle 63"/>
            <p:cNvSpPr>
              <a:spLocks noChangeArrowheads="1"/>
            </p:cNvSpPr>
            <p:nvPr/>
          </p:nvSpPr>
          <p:spPr bwMode="auto">
            <a:xfrm>
              <a:off x="152400" y="2971799"/>
              <a:ext cx="3962400" cy="990599"/>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5" name="Rectangle 64"/>
            <p:cNvSpPr>
              <a:spLocks noChangeArrowheads="1"/>
            </p:cNvSpPr>
            <p:nvPr/>
          </p:nvSpPr>
          <p:spPr bwMode="auto">
            <a:xfrm>
              <a:off x="152400" y="4800599"/>
              <a:ext cx="3962400" cy="12192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6" name="Rectangle 65"/>
            <p:cNvSpPr>
              <a:spLocks noChangeArrowheads="1"/>
            </p:cNvSpPr>
            <p:nvPr/>
          </p:nvSpPr>
          <p:spPr bwMode="auto">
            <a:xfrm>
              <a:off x="152400" y="1143000"/>
              <a:ext cx="3962400" cy="10668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7" name="Rectangle 66"/>
            <p:cNvSpPr>
              <a:spLocks noChangeArrowheads="1"/>
            </p:cNvSpPr>
            <p:nvPr/>
          </p:nvSpPr>
          <p:spPr bwMode="auto">
            <a:xfrm>
              <a:off x="152401" y="119071"/>
              <a:ext cx="3195987" cy="9144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8" name="TextBox 67"/>
            <p:cNvSpPr txBox="1"/>
            <p:nvPr/>
          </p:nvSpPr>
          <p:spPr>
            <a:xfrm>
              <a:off x="1978678" y="115883"/>
              <a:ext cx="1082348" cy="276999"/>
            </a:xfrm>
            <a:prstGeom prst="rect">
              <a:avLst/>
            </a:prstGeom>
            <a:noFill/>
          </p:spPr>
          <p:txBody>
            <a:bodyPr wrap="none" rtlCol="0">
              <a:spAutoFit/>
            </a:bodyPr>
            <a:lstStyle/>
            <a:p>
              <a:r>
                <a:rPr lang="en-US" sz="1200" dirty="0" smtClean="0"/>
                <a:t>Front-End Tier</a:t>
              </a:r>
              <a:endParaRPr lang="en-US" sz="1200" dirty="0"/>
            </a:p>
          </p:txBody>
        </p:sp>
        <p:sp>
          <p:nvSpPr>
            <p:cNvPr id="69" name="TextBox 68"/>
            <p:cNvSpPr txBox="1"/>
            <p:nvPr/>
          </p:nvSpPr>
          <p:spPr>
            <a:xfrm>
              <a:off x="2671542" y="1120336"/>
              <a:ext cx="1496749" cy="331782"/>
            </a:xfrm>
            <a:prstGeom prst="rect">
              <a:avLst/>
            </a:prstGeom>
            <a:noFill/>
          </p:spPr>
          <p:txBody>
            <a:bodyPr wrap="none" rtlCol="0">
              <a:spAutoFit/>
            </a:bodyPr>
            <a:lstStyle/>
            <a:p>
              <a:r>
                <a:rPr lang="en-US" sz="1200" dirty="0" smtClean="0"/>
                <a:t>Application Tier</a:t>
              </a:r>
              <a:endParaRPr lang="en-US" sz="1200" dirty="0"/>
            </a:p>
          </p:txBody>
        </p:sp>
        <p:sp>
          <p:nvSpPr>
            <p:cNvPr id="70" name="TextBox 69"/>
            <p:cNvSpPr txBox="1"/>
            <p:nvPr/>
          </p:nvSpPr>
          <p:spPr>
            <a:xfrm>
              <a:off x="152400" y="2923401"/>
              <a:ext cx="1219604" cy="331782"/>
            </a:xfrm>
            <a:prstGeom prst="rect">
              <a:avLst/>
            </a:prstGeom>
            <a:noFill/>
          </p:spPr>
          <p:txBody>
            <a:bodyPr wrap="none" rtlCol="0">
              <a:spAutoFit/>
            </a:bodyPr>
            <a:lstStyle/>
            <a:p>
              <a:r>
                <a:rPr lang="en-US" sz="1200" dirty="0" smtClean="0"/>
                <a:t>Routing Tier</a:t>
              </a:r>
              <a:endParaRPr lang="en-US" sz="1200" dirty="0"/>
            </a:p>
          </p:txBody>
        </p:sp>
        <p:sp>
          <p:nvSpPr>
            <p:cNvPr id="71" name="TextBox 70"/>
            <p:cNvSpPr txBox="1"/>
            <p:nvPr/>
          </p:nvSpPr>
          <p:spPr>
            <a:xfrm>
              <a:off x="3531015" y="4407638"/>
              <a:ext cx="1362249" cy="331941"/>
            </a:xfrm>
            <a:prstGeom prst="rect">
              <a:avLst/>
            </a:prstGeom>
            <a:noFill/>
          </p:spPr>
          <p:txBody>
            <a:bodyPr wrap="none" rtlCol="0">
              <a:spAutoFit/>
            </a:bodyPr>
            <a:lstStyle/>
            <a:p>
              <a:r>
                <a:rPr lang="en-US" sz="1200" dirty="0" smtClean="0"/>
                <a:t>Transport Tier</a:t>
              </a:r>
              <a:endParaRPr lang="en-US" sz="1200" dirty="0"/>
            </a:p>
          </p:txBody>
        </p:sp>
        <p:sp>
          <p:nvSpPr>
            <p:cNvPr id="72" name="Parallelogram 71"/>
            <p:cNvSpPr/>
            <p:nvPr/>
          </p:nvSpPr>
          <p:spPr>
            <a:xfrm>
              <a:off x="609600" y="1447800"/>
              <a:ext cx="2621203" cy="60745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OADR Application</a:t>
              </a:r>
              <a:endParaRPr lang="en-US" sz="1400" dirty="0">
                <a:solidFill>
                  <a:schemeClr val="dk1"/>
                </a:solidFill>
              </a:endParaRPr>
            </a:p>
            <a:p>
              <a:pPr algn="ctr"/>
              <a:r>
                <a:rPr lang="en-US" sz="1400" dirty="0">
                  <a:solidFill>
                    <a:schemeClr val="dk1"/>
                  </a:solidFill>
                </a:rPr>
                <a:t>Service Provider</a:t>
              </a:r>
            </a:p>
          </p:txBody>
        </p:sp>
        <p:sp>
          <p:nvSpPr>
            <p:cNvPr id="73" name="Rectangle 72"/>
            <p:cNvSpPr/>
            <p:nvPr/>
          </p:nvSpPr>
          <p:spPr>
            <a:xfrm>
              <a:off x="2743200" y="31241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Parallelogram 73"/>
            <p:cNvSpPr/>
            <p:nvPr/>
          </p:nvSpPr>
          <p:spPr>
            <a:xfrm>
              <a:off x="304800" y="3193207"/>
              <a:ext cx="3657600" cy="616792"/>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Dispatch Service</a:t>
              </a:r>
              <a:endParaRPr lang="en-US" sz="1400" dirty="0">
                <a:solidFill>
                  <a:schemeClr val="dk1"/>
                </a:solidFill>
              </a:endParaRPr>
            </a:p>
          </p:txBody>
        </p:sp>
        <p:sp>
          <p:nvSpPr>
            <p:cNvPr id="76" name="Right Arrow 75"/>
            <p:cNvSpPr/>
            <p:nvPr/>
          </p:nvSpPr>
          <p:spPr>
            <a:xfrm rot="5400000">
              <a:off x="800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Right Arrow 76"/>
            <p:cNvSpPr/>
            <p:nvPr/>
          </p:nvSpPr>
          <p:spPr>
            <a:xfrm rot="5400000">
              <a:off x="1943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ight Arrow 77"/>
            <p:cNvSpPr/>
            <p:nvPr/>
          </p:nvSpPr>
          <p:spPr>
            <a:xfrm rot="5400000">
              <a:off x="31623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Freeform 78"/>
            <p:cNvSpPr/>
            <p:nvPr/>
          </p:nvSpPr>
          <p:spPr>
            <a:xfrm>
              <a:off x="2808275" y="2627691"/>
              <a:ext cx="1368555" cy="481743"/>
            </a:xfrm>
            <a:custGeom>
              <a:avLst/>
              <a:gdLst>
                <a:gd name="connsiteX0" fmla="*/ 0 w 1368555"/>
                <a:gd name="connsiteY0" fmla="*/ 481743 h 481743"/>
                <a:gd name="connsiteX1" fmla="*/ 0 w 1368555"/>
                <a:gd name="connsiteY1" fmla="*/ 158756 h 481743"/>
                <a:gd name="connsiteX2" fmla="*/ 366773 w 1368555"/>
                <a:gd name="connsiteY2" fmla="*/ 0 h 481743"/>
                <a:gd name="connsiteX3" fmla="*/ 1368555 w 1368555"/>
                <a:gd name="connsiteY3" fmla="*/ 5474 h 481743"/>
                <a:gd name="connsiteX4" fmla="*/ 1368555 w 1368555"/>
                <a:gd name="connsiteY4" fmla="*/ 5474 h 481743"/>
                <a:gd name="connsiteX5" fmla="*/ 1368555 w 1368555"/>
                <a:gd name="connsiteY5" fmla="*/ 5474 h 4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555" h="481743">
                  <a:moveTo>
                    <a:pt x="0" y="481743"/>
                  </a:moveTo>
                  <a:lnTo>
                    <a:pt x="0" y="158756"/>
                  </a:lnTo>
                  <a:lnTo>
                    <a:pt x="366773" y="0"/>
                  </a:lnTo>
                  <a:lnTo>
                    <a:pt x="1368555" y="5474"/>
                  </a:lnTo>
                  <a:lnTo>
                    <a:pt x="1368555" y="5474"/>
                  </a:lnTo>
                  <a:lnTo>
                    <a:pt x="1368555" y="5474"/>
                  </a:lnTo>
                </a:path>
              </a:pathLst>
            </a:custGeom>
            <a:ln>
              <a:solidFill>
                <a:srgbClr val="0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48" name="Rectangle 147"/>
          <p:cNvSpPr>
            <a:spLocks noChangeArrowheads="1"/>
          </p:cNvSpPr>
          <p:nvPr/>
        </p:nvSpPr>
        <p:spPr bwMode="auto">
          <a:xfrm>
            <a:off x="6781800" y="1143000"/>
            <a:ext cx="2296969" cy="50292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149" name="Group 148"/>
          <p:cNvGrpSpPr/>
          <p:nvPr/>
        </p:nvGrpSpPr>
        <p:grpSpPr>
          <a:xfrm rot="5400000">
            <a:off x="7556572" y="1961764"/>
            <a:ext cx="220878" cy="579841"/>
            <a:chOff x="5104167" y="1635893"/>
            <a:chExt cx="220878" cy="579841"/>
          </a:xfrm>
        </p:grpSpPr>
        <p:sp>
          <p:nvSpPr>
            <p:cNvPr id="150" name="Rectangle 149"/>
            <p:cNvSpPr/>
            <p:nvPr/>
          </p:nvSpPr>
          <p:spPr>
            <a:xfrm>
              <a:off x="5104167" y="1635893"/>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Rectangle 150"/>
            <p:cNvSpPr/>
            <p:nvPr/>
          </p:nvSpPr>
          <p:spPr>
            <a:xfrm>
              <a:off x="5104167" y="1925322"/>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2" name="Rectangle 151"/>
            <p:cNvSpPr/>
            <p:nvPr/>
          </p:nvSpPr>
          <p:spPr>
            <a:xfrm>
              <a:off x="5104167" y="2070528"/>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3" name="Straight Arrow Connector 152"/>
            <p:cNvCxnSpPr/>
            <p:nvPr/>
          </p:nvCxnSpPr>
          <p:spPr>
            <a:xfrm flipV="1">
              <a:off x="5214606" y="1670998"/>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54" name="Rectangle 153"/>
          <p:cNvSpPr/>
          <p:nvPr/>
        </p:nvSpPr>
        <p:spPr>
          <a:xfrm>
            <a:off x="6938210" y="2137204"/>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55" name="Rectangle 154"/>
          <p:cNvSpPr/>
          <p:nvPr/>
        </p:nvSpPr>
        <p:spPr>
          <a:xfrm>
            <a:off x="8149656" y="214124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cxnSp>
        <p:nvCxnSpPr>
          <p:cNvPr id="156" name="Straight Connector 155"/>
          <p:cNvCxnSpPr>
            <a:stCxn id="154" idx="3"/>
            <a:endCxn id="150" idx="2"/>
          </p:cNvCxnSpPr>
          <p:nvPr/>
        </p:nvCxnSpPr>
        <p:spPr>
          <a:xfrm>
            <a:off x="7166810" y="2249123"/>
            <a:ext cx="210281" cy="25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50" idx="0"/>
            <a:endCxn id="155" idx="1"/>
          </p:cNvCxnSpPr>
          <p:nvPr/>
        </p:nvCxnSpPr>
        <p:spPr>
          <a:xfrm>
            <a:off x="7956932" y="2251685"/>
            <a:ext cx="192724" cy="14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6860292" y="2379800"/>
            <a:ext cx="2260379" cy="523220"/>
          </a:xfrm>
          <a:prstGeom prst="rect">
            <a:avLst/>
          </a:prstGeom>
          <a:noFill/>
        </p:spPr>
        <p:txBody>
          <a:bodyPr wrap="none" rtlCol="0">
            <a:spAutoFit/>
          </a:bodyPr>
          <a:lstStyle/>
          <a:p>
            <a:r>
              <a:rPr lang="en-US" sz="1400" dirty="0" smtClean="0"/>
              <a:t>Message queue</a:t>
            </a:r>
          </a:p>
          <a:p>
            <a:r>
              <a:rPr lang="en-US" sz="1400" dirty="0" smtClean="0"/>
              <a:t>(A queues message for B)</a:t>
            </a:r>
          </a:p>
        </p:txBody>
      </p:sp>
      <p:grpSp>
        <p:nvGrpSpPr>
          <p:cNvPr id="159" name="Group 158"/>
          <p:cNvGrpSpPr/>
          <p:nvPr/>
        </p:nvGrpSpPr>
        <p:grpSpPr>
          <a:xfrm>
            <a:off x="6868969" y="1620777"/>
            <a:ext cx="1353808" cy="457200"/>
            <a:chOff x="83555" y="418479"/>
            <a:chExt cx="1353808" cy="457200"/>
          </a:xfrm>
        </p:grpSpPr>
        <p:cxnSp>
          <p:nvCxnSpPr>
            <p:cNvPr id="160" name="Straight Connector 159"/>
            <p:cNvCxnSpPr/>
            <p:nvPr/>
          </p:nvCxnSpPr>
          <p:spPr>
            <a:xfrm>
              <a:off x="317813" y="512297"/>
              <a:ext cx="982846" cy="12129"/>
            </a:xfrm>
            <a:prstGeom prst="line">
              <a:avLst/>
            </a:prstGeom>
            <a:ln/>
          </p:spPr>
          <p:style>
            <a:lnRef idx="2">
              <a:schemeClr val="dk1"/>
            </a:lnRef>
            <a:fillRef idx="1">
              <a:schemeClr val="lt1"/>
            </a:fillRef>
            <a:effectRef idx="0">
              <a:schemeClr val="dk1"/>
            </a:effectRef>
            <a:fontRef idx="minor">
              <a:schemeClr val="dk1"/>
            </a:fontRef>
          </p:style>
        </p:cxnSp>
        <p:sp>
          <p:nvSpPr>
            <p:cNvPr id="161" name="Oval 160"/>
            <p:cNvSpPr/>
            <p:nvPr/>
          </p:nvSpPr>
          <p:spPr>
            <a:xfrm>
              <a:off x="718624" y="418479"/>
              <a:ext cx="199764"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2" name="Rectangle 161"/>
            <p:cNvSpPr/>
            <p:nvPr/>
          </p:nvSpPr>
          <p:spPr>
            <a:xfrm>
              <a:off x="130065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Rectangle 162"/>
            <p:cNvSpPr/>
            <p:nvPr/>
          </p:nvSpPr>
          <p:spPr>
            <a:xfrm>
              <a:off x="18110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4" name="TextBox 163"/>
            <p:cNvSpPr txBox="1"/>
            <p:nvPr/>
          </p:nvSpPr>
          <p:spPr>
            <a:xfrm>
              <a:off x="83555" y="567902"/>
              <a:ext cx="992579" cy="307777"/>
            </a:xfrm>
            <a:prstGeom prst="rect">
              <a:avLst/>
            </a:prstGeom>
            <a:noFill/>
          </p:spPr>
          <p:txBody>
            <a:bodyPr wrap="none" rtlCol="0">
              <a:spAutoFit/>
            </a:bodyPr>
            <a:lstStyle>
              <a:defPPr>
                <a:defRPr lang="en-US"/>
              </a:defPPr>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smtClean="0"/>
                <a:t>HTTP/REST</a:t>
              </a:r>
              <a:endParaRPr lang="en-US" dirty="0"/>
            </a:p>
          </p:txBody>
        </p:sp>
      </p:grpSp>
      <p:sp>
        <p:nvSpPr>
          <p:cNvPr id="177" name="Rectangle 176"/>
          <p:cNvSpPr/>
          <p:nvPr/>
        </p:nvSpPr>
        <p:spPr>
          <a:xfrm>
            <a:off x="69468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78" name="Rectangle 177"/>
          <p:cNvSpPr/>
          <p:nvPr/>
        </p:nvSpPr>
        <p:spPr>
          <a:xfrm>
            <a:off x="74802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179" name="TextBox 178"/>
          <p:cNvSpPr txBox="1"/>
          <p:nvPr/>
        </p:nvSpPr>
        <p:spPr>
          <a:xfrm>
            <a:off x="6868969" y="3284368"/>
            <a:ext cx="1632967" cy="307777"/>
          </a:xfrm>
          <a:prstGeom prst="rect">
            <a:avLst/>
          </a:prstGeom>
          <a:noFill/>
        </p:spPr>
        <p:txBody>
          <a:bodyPr wrap="none" rtlCol="0">
            <a:spAutoFit/>
          </a:bodyPr>
          <a:lstStyle/>
          <a:p>
            <a:r>
              <a:rPr lang="en-US" sz="1400" dirty="0" smtClean="0"/>
              <a:t>A reads data from B</a:t>
            </a:r>
            <a:endParaRPr lang="en-US" sz="1400" dirty="0"/>
          </a:p>
        </p:txBody>
      </p:sp>
      <p:grpSp>
        <p:nvGrpSpPr>
          <p:cNvPr id="180" name="Group 179"/>
          <p:cNvGrpSpPr/>
          <p:nvPr/>
        </p:nvGrpSpPr>
        <p:grpSpPr>
          <a:xfrm>
            <a:off x="6945169" y="4572000"/>
            <a:ext cx="1138882" cy="307777"/>
            <a:chOff x="2895538" y="783213"/>
            <a:chExt cx="1138882" cy="307777"/>
          </a:xfrm>
        </p:grpSpPr>
        <p:sp>
          <p:nvSpPr>
            <p:cNvPr id="181" name="Parallelogram 180"/>
            <p:cNvSpPr/>
            <p:nvPr/>
          </p:nvSpPr>
          <p:spPr>
            <a:xfrm>
              <a:off x="2895538" y="861657"/>
              <a:ext cx="314299" cy="22933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TextBox 181"/>
            <p:cNvSpPr txBox="1"/>
            <p:nvPr/>
          </p:nvSpPr>
          <p:spPr>
            <a:xfrm>
              <a:off x="3294051" y="783213"/>
              <a:ext cx="740369" cy="307777"/>
            </a:xfrm>
            <a:prstGeom prst="rect">
              <a:avLst/>
            </a:prstGeom>
            <a:noFill/>
          </p:spPr>
          <p:txBody>
            <a:bodyPr wrap="none" rtlCol="0">
              <a:spAutoFit/>
            </a:bodyPr>
            <a:lstStyle/>
            <a:p>
              <a:r>
                <a:rPr lang="en-US" sz="1400" dirty="0" smtClean="0"/>
                <a:t>Process</a:t>
              </a:r>
              <a:endParaRPr lang="en-US" sz="1400" dirty="0"/>
            </a:p>
          </p:txBody>
        </p:sp>
      </p:grpSp>
      <p:grpSp>
        <p:nvGrpSpPr>
          <p:cNvPr id="183" name="Group 182"/>
          <p:cNvGrpSpPr/>
          <p:nvPr/>
        </p:nvGrpSpPr>
        <p:grpSpPr>
          <a:xfrm>
            <a:off x="6945169" y="5102423"/>
            <a:ext cx="1494624" cy="307777"/>
            <a:chOff x="2903106" y="1226706"/>
            <a:chExt cx="1494624" cy="307777"/>
          </a:xfrm>
        </p:grpSpPr>
        <p:sp>
          <p:nvSpPr>
            <p:cNvPr id="184" name="Rectangle 183"/>
            <p:cNvSpPr/>
            <p:nvPr/>
          </p:nvSpPr>
          <p:spPr>
            <a:xfrm>
              <a:off x="2903106" y="1233999"/>
              <a:ext cx="306731" cy="281229"/>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endParaRPr lang="en-US" sz="1200" dirty="0">
                <a:cs typeface="Arial"/>
              </a:endParaRPr>
            </a:p>
          </p:txBody>
        </p:sp>
        <p:sp>
          <p:nvSpPr>
            <p:cNvPr id="185" name="TextBox 184"/>
            <p:cNvSpPr txBox="1"/>
            <p:nvPr/>
          </p:nvSpPr>
          <p:spPr>
            <a:xfrm>
              <a:off x="3301619" y="1226706"/>
              <a:ext cx="1096111" cy="307777"/>
            </a:xfrm>
            <a:prstGeom prst="rect">
              <a:avLst/>
            </a:prstGeom>
            <a:noFill/>
          </p:spPr>
          <p:txBody>
            <a:bodyPr wrap="none" rtlCol="0">
              <a:spAutoFit/>
            </a:bodyPr>
            <a:lstStyle/>
            <a:p>
              <a:r>
                <a:rPr lang="en-US" sz="1400" dirty="0" smtClean="0"/>
                <a:t>Runtime tier</a:t>
              </a:r>
              <a:endParaRPr lang="en-US" sz="1400" dirty="0"/>
            </a:p>
          </p:txBody>
        </p:sp>
      </p:grpSp>
      <p:grpSp>
        <p:nvGrpSpPr>
          <p:cNvPr id="186" name="Group 185"/>
          <p:cNvGrpSpPr/>
          <p:nvPr/>
        </p:nvGrpSpPr>
        <p:grpSpPr>
          <a:xfrm>
            <a:off x="6945169" y="5562600"/>
            <a:ext cx="1899341" cy="532109"/>
            <a:chOff x="2903106" y="353964"/>
            <a:chExt cx="1899341" cy="532109"/>
          </a:xfrm>
        </p:grpSpPr>
        <p:sp>
          <p:nvSpPr>
            <p:cNvPr id="187" name="Rectangle 186"/>
            <p:cNvSpPr>
              <a:spLocks noChangeArrowheads="1"/>
            </p:cNvSpPr>
            <p:nvPr/>
          </p:nvSpPr>
          <p:spPr bwMode="auto">
            <a:xfrm>
              <a:off x="2903106" y="353964"/>
              <a:ext cx="306731" cy="316666"/>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188" name="TextBox 187"/>
            <p:cNvSpPr txBox="1"/>
            <p:nvPr/>
          </p:nvSpPr>
          <p:spPr>
            <a:xfrm>
              <a:off x="3294051" y="362853"/>
              <a:ext cx="1508396" cy="523220"/>
            </a:xfrm>
            <a:prstGeom prst="rect">
              <a:avLst/>
            </a:prstGeom>
            <a:noFill/>
          </p:spPr>
          <p:txBody>
            <a:bodyPr wrap="none" rtlCol="0">
              <a:spAutoFit/>
            </a:bodyPr>
            <a:lstStyle/>
            <a:p>
              <a:r>
                <a:rPr lang="en-US" sz="1400" dirty="0" smtClean="0"/>
                <a:t>Runtime tier </a:t>
              </a:r>
            </a:p>
            <a:p>
              <a:r>
                <a:rPr lang="en-US" sz="1400" dirty="0" smtClean="0"/>
                <a:t>(overlay mapping)</a:t>
              </a:r>
            </a:p>
          </p:txBody>
        </p:sp>
      </p:grpSp>
      <p:cxnSp>
        <p:nvCxnSpPr>
          <p:cNvPr id="189" name="Straight Arrow Connector 188"/>
          <p:cNvCxnSpPr>
            <a:stCxn id="177" idx="3"/>
            <a:endCxn id="178" idx="1"/>
          </p:cNvCxnSpPr>
          <p:nvPr/>
        </p:nvCxnSpPr>
        <p:spPr>
          <a:xfrm>
            <a:off x="7175487" y="3159919"/>
            <a:ext cx="304800" cy="0"/>
          </a:xfrm>
          <a:prstGeom prst="straightConnector1">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90" name="Rectangle 189"/>
          <p:cNvSpPr/>
          <p:nvPr/>
        </p:nvSpPr>
        <p:spPr>
          <a:xfrm>
            <a:off x="6946887" y="3727572"/>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92" name="TextBox 191"/>
          <p:cNvSpPr txBox="1"/>
          <p:nvPr/>
        </p:nvSpPr>
        <p:spPr>
          <a:xfrm>
            <a:off x="6868969" y="3963940"/>
            <a:ext cx="2280104" cy="523220"/>
          </a:xfrm>
          <a:prstGeom prst="rect">
            <a:avLst/>
          </a:prstGeom>
          <a:noFill/>
        </p:spPr>
        <p:txBody>
          <a:bodyPr wrap="none" rtlCol="0">
            <a:spAutoFit/>
          </a:bodyPr>
          <a:lstStyle/>
          <a:p>
            <a:r>
              <a:rPr lang="en-US" sz="1400" dirty="0" smtClean="0"/>
              <a:t>Protocol-specific message</a:t>
            </a:r>
          </a:p>
          <a:p>
            <a:r>
              <a:rPr lang="en-US" sz="1400" dirty="0" smtClean="0"/>
              <a:t>(A sends a message out)</a:t>
            </a:r>
            <a:endParaRPr lang="en-US" sz="1400" dirty="0"/>
          </a:p>
        </p:txBody>
      </p:sp>
      <p:sp>
        <p:nvSpPr>
          <p:cNvPr id="193" name="Right Arrow 192"/>
          <p:cNvSpPr/>
          <p:nvPr/>
        </p:nvSpPr>
        <p:spPr>
          <a:xfrm>
            <a:off x="7173769" y="3727572"/>
            <a:ext cx="304800" cy="228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p:cNvSpPr txBox="1"/>
          <p:nvPr/>
        </p:nvSpPr>
        <p:spPr>
          <a:xfrm>
            <a:off x="3541089" y="1219200"/>
            <a:ext cx="3190271" cy="769441"/>
          </a:xfrm>
          <a:prstGeom prst="rect">
            <a:avLst/>
          </a:prstGeom>
          <a:noFill/>
        </p:spPr>
        <p:txBody>
          <a:bodyPr wrap="none" rtlCol="0">
            <a:spAutoFit/>
          </a:bodyPr>
          <a:lstStyle/>
          <a:p>
            <a:r>
              <a:rPr lang="en-US" sz="2200" u="sng" dirty="0" smtClean="0">
                <a:solidFill>
                  <a:srgbClr val="FF0000"/>
                </a:solidFill>
              </a:rPr>
              <a:t>Performance Target</a:t>
            </a:r>
            <a:r>
              <a:rPr lang="en-US" sz="2200" dirty="0" smtClean="0">
                <a:solidFill>
                  <a:srgbClr val="FF0000"/>
                </a:solidFill>
              </a:rPr>
              <a:t>:</a:t>
            </a:r>
            <a:endParaRPr lang="en-US" sz="2200" u="sng" dirty="0" smtClean="0">
              <a:solidFill>
                <a:srgbClr val="FF0000"/>
              </a:solidFill>
            </a:endParaRPr>
          </a:p>
          <a:p>
            <a:r>
              <a:rPr lang="en-US" sz="2200" dirty="0" smtClean="0">
                <a:solidFill>
                  <a:srgbClr val="FF0000"/>
                </a:solidFill>
              </a:rPr>
              <a:t>200 Messages / second</a:t>
            </a:r>
            <a:endParaRPr lang="en-US" sz="2200" dirty="0">
              <a:solidFill>
                <a:srgbClr val="FF0000"/>
              </a:solidFill>
            </a:endParaRPr>
          </a:p>
        </p:txBody>
      </p:sp>
    </p:spTree>
    <p:extLst>
      <p:ext uri="{BB962C8B-B14F-4D97-AF65-F5344CB8AC3E}">
        <p14:creationId xmlns:p14="http://schemas.microsoft.com/office/powerpoint/2010/main" val="8005230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29</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57" name="Rounded Rectangle 56"/>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58"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0" name="Rectangle 59"/>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73" name="Group 72"/>
          <p:cNvGrpSpPr/>
          <p:nvPr/>
        </p:nvGrpSpPr>
        <p:grpSpPr>
          <a:xfrm>
            <a:off x="5029200" y="1752600"/>
            <a:ext cx="953218" cy="747058"/>
            <a:chOff x="7162800" y="1684966"/>
            <a:chExt cx="953218" cy="747058"/>
          </a:xfrm>
        </p:grpSpPr>
        <p:sp>
          <p:nvSpPr>
            <p:cNvPr id="61" name="Rectangle 60"/>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2" name="Rectangle 61"/>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3" name="TextBox 62"/>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65" name="Straight Arrow Connector 64"/>
            <p:cNvCxnSpPr>
              <a:stCxn id="61" idx="3"/>
              <a:endCxn id="62"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4" name="Group 73"/>
          <p:cNvGrpSpPr/>
          <p:nvPr/>
        </p:nvGrpSpPr>
        <p:grpSpPr>
          <a:xfrm>
            <a:off x="7126588" y="1219200"/>
            <a:ext cx="1659814" cy="886599"/>
            <a:chOff x="7126588" y="2618601"/>
            <a:chExt cx="1659814" cy="886599"/>
          </a:xfrm>
        </p:grpSpPr>
        <p:sp>
          <p:nvSpPr>
            <p:cNvPr id="59"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64" name="Rounded Rectangle 63"/>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66"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67" name="Rounded Rectangle 66"/>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0"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76" name="Picture 75"/>
          <p:cNvPicPr>
            <a:picLocks noChangeAspect="1"/>
          </p:cNvPicPr>
          <p:nvPr/>
        </p:nvPicPr>
        <p:blipFill>
          <a:blip r:embed="rId3"/>
          <a:stretch>
            <a:fillRect/>
          </a:stretch>
        </p:blipFill>
        <p:spPr>
          <a:xfrm>
            <a:off x="4128312" y="2883743"/>
            <a:ext cx="5015688" cy="3440857"/>
          </a:xfrm>
          <a:prstGeom prst="rect">
            <a:avLst/>
          </a:prstGeom>
        </p:spPr>
      </p:pic>
    </p:spTree>
    <p:extLst>
      <p:ext uri="{BB962C8B-B14F-4D97-AF65-F5344CB8AC3E}">
        <p14:creationId xmlns:p14="http://schemas.microsoft.com/office/powerpoint/2010/main" val="36128778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Manager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mn-lt"/>
                <a:cs typeface="Arial"/>
              </a:rPr>
              <a:t>Development Lead</a:t>
            </a: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475981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30</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80" name="Picture 79"/>
          <p:cNvPicPr>
            <a:picLocks noChangeAspect="1"/>
          </p:cNvPicPr>
          <p:nvPr/>
        </p:nvPicPr>
        <p:blipFill>
          <a:blip r:embed="rId3"/>
          <a:stretch>
            <a:fillRect/>
          </a:stretch>
        </p:blipFill>
        <p:spPr>
          <a:xfrm>
            <a:off x="4128312" y="2883743"/>
            <a:ext cx="5015688" cy="3440857"/>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Tree>
    <p:extLst>
      <p:ext uri="{BB962C8B-B14F-4D97-AF65-F5344CB8AC3E}">
        <p14:creationId xmlns:p14="http://schemas.microsoft.com/office/powerpoint/2010/main" val="20213721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31</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95" name="Picture 94"/>
          <p:cNvPicPr>
            <a:picLocks noChangeAspect="1"/>
          </p:cNvPicPr>
          <p:nvPr/>
        </p:nvPicPr>
        <p:blipFill>
          <a:blip r:embed="rId3"/>
          <a:stretch>
            <a:fillRect/>
          </a:stretch>
        </p:blipFill>
        <p:spPr>
          <a:xfrm>
            <a:off x="4128312" y="2883743"/>
            <a:ext cx="5015688" cy="3440857"/>
          </a:xfrm>
          <a:prstGeom prst="rect">
            <a:avLst/>
          </a:prstGeom>
        </p:spPr>
      </p:pic>
    </p:spTree>
    <p:extLst>
      <p:ext uri="{BB962C8B-B14F-4D97-AF65-F5344CB8AC3E}">
        <p14:creationId xmlns:p14="http://schemas.microsoft.com/office/powerpoint/2010/main" val="363065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79" name="Picture 78"/>
          <p:cNvPicPr>
            <a:picLocks noChangeAspect="1"/>
          </p:cNvPicPr>
          <p:nvPr/>
        </p:nvPicPr>
        <p:blipFill>
          <a:blip r:embed="rId3"/>
          <a:stretch>
            <a:fillRect/>
          </a:stretch>
        </p:blipFill>
        <p:spPr>
          <a:xfrm>
            <a:off x="4038600" y="2843816"/>
            <a:ext cx="5121983" cy="3480784"/>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Tree>
    <p:extLst>
      <p:ext uri="{BB962C8B-B14F-4D97-AF65-F5344CB8AC3E}">
        <p14:creationId xmlns:p14="http://schemas.microsoft.com/office/powerpoint/2010/main" val="27252268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Data Access</a:t>
                </a: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Cache</a:t>
                </a: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60" name="Rounded Rectangle 59"/>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61"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2" name="Rectangle 61"/>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63" name="Group 62"/>
          <p:cNvGrpSpPr/>
          <p:nvPr/>
        </p:nvGrpSpPr>
        <p:grpSpPr>
          <a:xfrm>
            <a:off x="5029200" y="1752600"/>
            <a:ext cx="953218" cy="747058"/>
            <a:chOff x="7162800" y="1684966"/>
            <a:chExt cx="953218" cy="747058"/>
          </a:xfrm>
        </p:grpSpPr>
        <p:sp>
          <p:nvSpPr>
            <p:cNvPr id="67" name="Rectangle 66"/>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8" name="Rectangle 67"/>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9" name="TextBox 68"/>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70" name="Straight Arrow Connector 69"/>
            <p:cNvCxnSpPr>
              <a:stCxn id="67" idx="3"/>
              <a:endCxn id="68"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1" name="Group 70"/>
          <p:cNvGrpSpPr/>
          <p:nvPr/>
        </p:nvGrpSpPr>
        <p:grpSpPr>
          <a:xfrm>
            <a:off x="7126588" y="1219200"/>
            <a:ext cx="1659814" cy="1267599"/>
            <a:chOff x="7126588" y="2618601"/>
            <a:chExt cx="1659814" cy="1267599"/>
          </a:xfrm>
        </p:grpSpPr>
        <p:sp>
          <p:nvSpPr>
            <p:cNvPr id="72"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73" name="Rounded Rectangle 72"/>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4" name="TextBox 60"/>
            <p:cNvSpPr txBox="1">
              <a:spLocks noChangeArrowheads="1"/>
            </p:cNvSpPr>
            <p:nvPr/>
          </p:nvSpPr>
          <p:spPr bwMode="auto">
            <a:xfrm>
              <a:off x="7523992" y="3228201"/>
              <a:ext cx="76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Modified</a:t>
              </a:r>
              <a:endParaRPr lang="en-US" sz="1200" dirty="0"/>
            </a:p>
          </p:txBody>
        </p:sp>
        <p:sp>
          <p:nvSpPr>
            <p:cNvPr id="75" name="Rounded Rectangle 74"/>
            <p:cNvSpPr>
              <a:spLocks noChangeArrowheads="1"/>
            </p:cNvSpPr>
            <p:nvPr/>
          </p:nvSpPr>
          <p:spPr bwMode="auto">
            <a:xfrm>
              <a:off x="7239000" y="3267721"/>
              <a:ext cx="228600" cy="2286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6" name="TextBox 60"/>
            <p:cNvSpPr txBox="1">
              <a:spLocks noChangeArrowheads="1"/>
            </p:cNvSpPr>
            <p:nvPr/>
          </p:nvSpPr>
          <p:spPr bwMode="auto">
            <a:xfrm>
              <a:off x="7499696" y="3609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77" name="Rounded Rectangle 76"/>
            <p:cNvSpPr>
              <a:spLocks noChangeArrowheads="1"/>
            </p:cNvSpPr>
            <p:nvPr/>
          </p:nvSpPr>
          <p:spPr bwMode="auto">
            <a:xfrm>
              <a:off x="7239000" y="3648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8"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80" name="Picture 79"/>
          <p:cNvPicPr>
            <a:picLocks noChangeAspect="1"/>
          </p:cNvPicPr>
          <p:nvPr/>
        </p:nvPicPr>
        <p:blipFill>
          <a:blip r:embed="rId3"/>
          <a:stretch>
            <a:fillRect/>
          </a:stretch>
        </p:blipFill>
        <p:spPr>
          <a:xfrm>
            <a:off x="4097428" y="2819400"/>
            <a:ext cx="5015196" cy="3393829"/>
          </a:xfrm>
          <a:prstGeom prst="rect">
            <a:avLst/>
          </a:prstGeom>
        </p:spPr>
      </p:pic>
    </p:spTree>
    <p:extLst>
      <p:ext uri="{BB962C8B-B14F-4D97-AF65-F5344CB8AC3E}">
        <p14:creationId xmlns:p14="http://schemas.microsoft.com/office/powerpoint/2010/main" val="7192373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 Reflections</a:t>
            </a:r>
            <a:endParaRPr lang="en-US" dirty="0"/>
          </a:p>
        </p:txBody>
      </p:sp>
      <p:sp>
        <p:nvSpPr>
          <p:cNvPr id="3" name="Content Placeholder 2"/>
          <p:cNvSpPr>
            <a:spLocks noGrp="1"/>
          </p:cNvSpPr>
          <p:nvPr>
            <p:ph idx="1"/>
          </p:nvPr>
        </p:nvSpPr>
        <p:spPr/>
        <p:txBody>
          <a:bodyPr/>
          <a:lstStyle/>
          <a:p>
            <a:r>
              <a:rPr lang="en-US" sz="2200" dirty="0" smtClean="0"/>
              <a:t>Look past the code. What does it say architecturally?</a:t>
            </a:r>
          </a:p>
          <a:p>
            <a:pPr lvl="1"/>
            <a:r>
              <a:rPr lang="en-US" sz="2200" dirty="0" smtClean="0"/>
              <a:t>Architectural decisions are often made at the keyboard.</a:t>
            </a:r>
          </a:p>
          <a:p>
            <a:r>
              <a:rPr lang="en-US" sz="2200" dirty="0" smtClean="0"/>
              <a:t>Prototypes require additional design considerations:</a:t>
            </a:r>
          </a:p>
          <a:p>
            <a:pPr lvl="1"/>
            <a:r>
              <a:rPr lang="en-US" sz="2200" dirty="0" smtClean="0"/>
              <a:t>Testability: How will it be instrumented? </a:t>
            </a:r>
          </a:p>
          <a:p>
            <a:pPr lvl="1"/>
            <a:r>
              <a:rPr lang="en-US" sz="2200" dirty="0" smtClean="0"/>
              <a:t>Configurability: What is tunable and how should it be tuned?</a:t>
            </a:r>
          </a:p>
          <a:p>
            <a:pPr lvl="1"/>
            <a:r>
              <a:rPr lang="en-US" sz="2200" dirty="0" err="1" smtClean="0"/>
              <a:t>Evolveability</a:t>
            </a:r>
            <a:r>
              <a:rPr lang="en-US" sz="2200" dirty="0" smtClean="0"/>
              <a:t>: Throw-away or re-use, but </a:t>
            </a:r>
            <a:r>
              <a:rPr lang="en-US" sz="2200" dirty="0"/>
              <a:t>p</a:t>
            </a:r>
            <a:r>
              <a:rPr lang="en-US" sz="2200" dirty="0" smtClean="0"/>
              <a:t>lan accordingly.</a:t>
            </a:r>
          </a:p>
          <a:p>
            <a:r>
              <a:rPr lang="en-US" sz="2200" dirty="0" smtClean="0"/>
              <a:t>It’s hard to identify where to draw the line at detailed design.</a:t>
            </a:r>
          </a:p>
          <a:p>
            <a:pPr lvl="1"/>
            <a:r>
              <a:rPr lang="en-US" sz="2200" dirty="0" smtClean="0"/>
              <a:t>Detailed design decisions impact architectural invariants.</a:t>
            </a:r>
          </a:p>
          <a:p>
            <a:pPr lvl="1"/>
            <a:r>
              <a:rPr lang="en-US" sz="2200" dirty="0" smtClean="0"/>
              <a:t>Frameworks prescribe specific approaches (e.g. Spring).</a:t>
            </a:r>
          </a:p>
        </p:txBody>
      </p:sp>
      <p:sp>
        <p:nvSpPr>
          <p:cNvPr id="4" name="Slide Number Placeholder 3"/>
          <p:cNvSpPr>
            <a:spLocks noGrp="1"/>
          </p:cNvSpPr>
          <p:nvPr>
            <p:ph type="sldNum" sz="quarter" idx="10"/>
          </p:nvPr>
        </p:nvSpPr>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1721264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Architectural Verification</a:t>
            </a:r>
            <a:endParaRPr lang="en-US" dirty="0"/>
          </a:p>
        </p:txBody>
      </p:sp>
      <p:sp>
        <p:nvSpPr>
          <p:cNvPr id="4" name="Slide Number Placeholder 3"/>
          <p:cNvSpPr>
            <a:spLocks noGrp="1"/>
          </p:cNvSpPr>
          <p:nvPr>
            <p:ph type="sldNum" sz="quarter" idx="10"/>
          </p:nvPr>
        </p:nvSpPr>
        <p:spPr>
          <a:xfrm>
            <a:off x="6476999" y="6324600"/>
            <a:ext cx="1905000" cy="457200"/>
          </a:xfrm>
        </p:spPr>
        <p:txBody>
          <a:bodyPr/>
          <a:lstStyle/>
          <a:p>
            <a:fld id="{8BE75BF4-F827-664A-A667-67002CB07057}" type="slidenum">
              <a:rPr lang="en-US" smtClean="0"/>
              <a:pPr/>
              <a:t>35</a:t>
            </a:fld>
            <a:endParaRPr lang="en-US"/>
          </a:p>
        </p:txBody>
      </p:sp>
      <p:graphicFrame>
        <p:nvGraphicFramePr>
          <p:cNvPr id="5" name="Content Placeholder 5"/>
          <p:cNvGraphicFramePr>
            <a:graphicFrameLocks noGrp="1"/>
          </p:cNvGraphicFramePr>
          <p:nvPr>
            <p:ph sz="half" idx="4294967295"/>
            <p:extLst>
              <p:ext uri="{D42A27DB-BD31-4B8C-83A1-F6EECF244321}">
                <p14:modId xmlns:p14="http://schemas.microsoft.com/office/powerpoint/2010/main" val="2313206967"/>
              </p:ext>
            </p:extLst>
          </p:nvPr>
        </p:nvGraphicFramePr>
        <p:xfrm>
          <a:off x="533400" y="1371600"/>
          <a:ext cx="8382000" cy="4450080"/>
        </p:xfrm>
        <a:graphic>
          <a:graphicData uri="http://schemas.openxmlformats.org/drawingml/2006/table">
            <a:tbl>
              <a:tblPr firstRow="1" bandRow="1">
                <a:tableStyleId>{616DA210-FB5B-4158-B5E0-FEB733F419BA}</a:tableStyleId>
              </a:tblPr>
              <a:tblGrid>
                <a:gridCol w="990599"/>
                <a:gridCol w="2286000"/>
                <a:gridCol w="3200400"/>
                <a:gridCol w="1905001"/>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l"/>
                      <a:r>
                        <a:rPr lang="en-US" dirty="0" smtClean="0"/>
                        <a:t>Evidence</a:t>
                      </a:r>
                      <a:endParaRPr lang="en-US" dirty="0"/>
                    </a:p>
                  </a:txBody>
                  <a:tcPr/>
                </a:tc>
                <a:tc>
                  <a:txBody>
                    <a:bodyPr/>
                    <a:lstStyle/>
                    <a:p>
                      <a:pPr algn="l"/>
                      <a:r>
                        <a:rPr lang="en-US" dirty="0" smtClean="0"/>
                        <a:t>Status</a:t>
                      </a:r>
                      <a:endParaRPr lang="en-US" dirty="0"/>
                    </a:p>
                  </a:txBody>
                  <a:tcPr/>
                </a:tc>
              </a:tr>
              <a:tr h="370840">
                <a:tc rowSpan="4">
                  <a:txBody>
                    <a:bodyPr/>
                    <a:lstStyle/>
                    <a:p>
                      <a:r>
                        <a:rPr lang="en-US" b="0" dirty="0" smtClean="0"/>
                        <a:t>HIGH</a:t>
                      </a:r>
                      <a:endParaRPr lang="en-US" b="0" dirty="0"/>
                    </a:p>
                  </a:txBody>
                  <a:tcPr>
                    <a:solidFill>
                      <a:schemeClr val="bg1"/>
                    </a:solidFill>
                  </a:tcPr>
                </a:tc>
                <a:tc rowSpan="4">
                  <a:txBody>
                    <a:bodyPr/>
                    <a:lstStyle/>
                    <a:p>
                      <a:r>
                        <a:rPr lang="en-US" b="0" dirty="0" smtClean="0"/>
                        <a:t>Scalability</a:t>
                      </a:r>
                      <a:endParaRPr lang="en-US" b="0" dirty="0"/>
                    </a:p>
                  </a:txBody>
                  <a:tcPr>
                    <a:solidFill>
                      <a:schemeClr val="bg1"/>
                    </a:solidFill>
                  </a:tcPr>
                </a:tc>
                <a:tc>
                  <a:txBody>
                    <a:bodyPr/>
                    <a:lstStyle/>
                    <a:p>
                      <a:pPr algn="l"/>
                      <a:r>
                        <a:rPr lang="en-US" dirty="0" smtClean="0"/>
                        <a:t>Fair</a:t>
                      </a:r>
                      <a:r>
                        <a:rPr lang="en-US" baseline="0" dirty="0" smtClean="0"/>
                        <a:t> queuing and consumption</a:t>
                      </a:r>
                      <a:endParaRPr lang="en-US" dirty="0" smtClean="0"/>
                    </a:p>
                  </a:txBody>
                  <a:tcPr>
                    <a:solidFill>
                      <a:schemeClr val="bg1"/>
                    </a:solidFill>
                  </a:tcPr>
                </a:tc>
                <a:tc>
                  <a:txBody>
                    <a:bodyPr/>
                    <a:lstStyle/>
                    <a:p>
                      <a:pPr algn="l"/>
                      <a:r>
                        <a:rPr lang="en-US" b="0" dirty="0" smtClean="0">
                          <a:solidFill>
                            <a:schemeClr val="tx1"/>
                          </a:solidFill>
                        </a:rPr>
                        <a:t>Verified</a:t>
                      </a:r>
                      <a:endParaRPr lang="en-US" b="0"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Outbound</a:t>
                      </a:r>
                      <a:r>
                        <a:rPr lang="en-US" baseline="0" dirty="0" smtClean="0"/>
                        <a:t> performance holds</a:t>
                      </a:r>
                      <a:endParaRPr lang="en-US" dirty="0" smtClean="0"/>
                    </a:p>
                  </a:txBody>
                  <a:tcPr>
                    <a:solidFill>
                      <a:schemeClr val="bg1"/>
                    </a:solidFill>
                  </a:tcPr>
                </a:tc>
                <a:tc>
                  <a:txBody>
                    <a:bodyPr/>
                    <a:lstStyle/>
                    <a:p>
                      <a:pPr algn="l"/>
                      <a:r>
                        <a:rPr lang="en-US" dirty="0" smtClean="0">
                          <a:solidFill>
                            <a:schemeClr val="tx1"/>
                          </a:solidFill>
                        </a:rPr>
                        <a:t>Partially Verified</a:t>
                      </a:r>
                      <a:endParaRPr lang="en-US"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Inbound performance holds</a:t>
                      </a:r>
                    </a:p>
                  </a:txBody>
                  <a:tcPr>
                    <a:solidFill>
                      <a:schemeClr val="bg1"/>
                    </a:solidFill>
                  </a:tcPr>
                </a:tc>
                <a:tc>
                  <a:txBody>
                    <a:bodyPr/>
                    <a:lstStyle/>
                    <a:p>
                      <a:pPr algn="l"/>
                      <a:r>
                        <a:rPr lang="en-US" dirty="0" smtClean="0">
                          <a:solidFill>
                            <a:schemeClr val="tx1"/>
                          </a:solidFill>
                        </a:rPr>
                        <a:t>Partially Verified</a:t>
                      </a:r>
                      <a:endParaRPr lang="en-US" dirty="0">
                        <a:solidFill>
                          <a:schemeClr val="tx1"/>
                        </a:solidFill>
                      </a:endParaRPr>
                    </a:p>
                  </a:txBody>
                  <a:tcPr>
                    <a:solidFill>
                      <a:schemeClr val="bg1"/>
                    </a:solidFill>
                  </a:tcPr>
                </a:tc>
              </a:tr>
              <a:tr h="370840">
                <a:tc vMerge="1">
                  <a:txBody>
                    <a:bodyPr/>
                    <a:lstStyle/>
                    <a:p>
                      <a:endParaRPr lang="en-US" b="1" dirty="0"/>
                    </a:p>
                  </a:txBody>
                  <a:tcPr/>
                </a:tc>
                <a:tc vMerge="1">
                  <a:txBody>
                    <a:bodyPr/>
                    <a:lstStyle/>
                    <a:p>
                      <a:endParaRPr lang="en-US" b="1" dirty="0"/>
                    </a:p>
                  </a:txBody>
                  <a:tcPr/>
                </a:tc>
                <a:tc>
                  <a:txBody>
                    <a:bodyPr/>
                    <a:lstStyle/>
                    <a:p>
                      <a:pPr algn="l"/>
                      <a:r>
                        <a:rPr lang="en-US" dirty="0" smtClean="0"/>
                        <a:t>Data</a:t>
                      </a:r>
                      <a:r>
                        <a:rPr lang="en-US" baseline="0" dirty="0" smtClean="0"/>
                        <a:t> scale and consistency</a:t>
                      </a:r>
                      <a:endParaRPr lang="en-US" dirty="0" smtClean="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Implement three</a:t>
                      </a:r>
                      <a:r>
                        <a:rPr lang="en-US" baseline="0" dirty="0" smtClean="0"/>
                        <a:t> gateways</a:t>
                      </a:r>
                      <a:endParaRPr lang="en-US" dirty="0"/>
                    </a:p>
                  </a:txBody>
                  <a:tcPr/>
                </a:tc>
                <a:tc>
                  <a:txBody>
                    <a:bodyPr/>
                    <a:lstStyle/>
                    <a:p>
                      <a:pPr algn="l"/>
                      <a:r>
                        <a:rPr lang="en-US" dirty="0" smtClean="0">
                          <a:solidFill>
                            <a:srgbClr val="000000"/>
                          </a:solidFill>
                        </a:rPr>
                        <a:t>Partially Verified</a:t>
                      </a:r>
                      <a:endParaRPr lang="en-US" dirty="0">
                        <a:solidFill>
                          <a:srgbClr val="000000"/>
                        </a:solidFill>
                      </a:endParaRPr>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Implement two services</a:t>
                      </a:r>
                      <a:endParaRPr lang="en-US" dirty="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rowSpan="4">
                  <a:txBody>
                    <a:bodyPr/>
                    <a:lstStyle/>
                    <a:p>
                      <a:r>
                        <a:rPr lang="en-US" dirty="0" smtClean="0"/>
                        <a:t>MED</a:t>
                      </a:r>
                      <a:endParaRPr lang="en-US" dirty="0"/>
                    </a:p>
                  </a:txBody>
                  <a:tcPr/>
                </a:tc>
                <a:tc rowSpan="4">
                  <a:txBody>
                    <a:bodyPr/>
                    <a:lstStyle/>
                    <a:p>
                      <a:r>
                        <a:rPr lang="en-US" dirty="0" smtClean="0"/>
                        <a:t>Performance</a:t>
                      </a:r>
                      <a:endParaRPr lang="en-US" dirty="0"/>
                    </a:p>
                  </a:txBody>
                  <a:tcPr/>
                </a:tc>
                <a:tc>
                  <a:txBody>
                    <a:bodyPr/>
                    <a:lstStyle/>
                    <a:p>
                      <a:pPr algn="l"/>
                      <a:r>
                        <a:rPr lang="en-US" dirty="0" smtClean="0"/>
                        <a:t>Outbound</a:t>
                      </a:r>
                      <a:r>
                        <a:rPr lang="en-US" baseline="0" dirty="0" smtClean="0"/>
                        <a:t> throughput</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Outbound latency</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throughput</a:t>
                      </a:r>
                    </a:p>
                  </a:txBody>
                  <a:tcPr>
                    <a:solidFill>
                      <a:schemeClr val="bg2">
                        <a:lumMod val="40000"/>
                        <a:lumOff val="60000"/>
                      </a:schemeClr>
                    </a:solidFill>
                  </a:tcPr>
                </a:tc>
                <a:tc>
                  <a:txBody>
                    <a:bodyPr/>
                    <a:lstStyle/>
                    <a:p>
                      <a:pPr algn="l"/>
                      <a:r>
                        <a:rPr lang="en-US" dirty="0" smtClean="0">
                          <a:solidFill>
                            <a:srgbClr val="000000"/>
                          </a:solidFill>
                        </a:rPr>
                        <a:t>Partially Verified</a:t>
                      </a:r>
                      <a:endParaRPr lang="en-US" dirty="0">
                        <a:solidFill>
                          <a:srgbClr val="000000"/>
                        </a:solidFill>
                      </a:endParaRPr>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latency</a:t>
                      </a:r>
                    </a:p>
                  </a:txBody>
                  <a:tcPr>
                    <a:solidFill>
                      <a:schemeClr val="bg2">
                        <a:lumMod val="40000"/>
                        <a:lumOff val="60000"/>
                      </a:schemeClr>
                    </a:solidFill>
                  </a:tcPr>
                </a:tc>
                <a:tc>
                  <a:txBody>
                    <a:bodyPr/>
                    <a:lstStyle/>
                    <a:p>
                      <a:pPr algn="l"/>
                      <a:r>
                        <a:rPr lang="en-US" dirty="0" smtClean="0">
                          <a:solidFill>
                            <a:srgbClr val="000000"/>
                          </a:solidFill>
                        </a:rPr>
                        <a:t>Partially</a:t>
                      </a:r>
                      <a:r>
                        <a:rPr lang="en-US" baseline="0" dirty="0" smtClean="0">
                          <a:solidFill>
                            <a:srgbClr val="000000"/>
                          </a:solidFill>
                        </a:rPr>
                        <a:t> Verified</a:t>
                      </a:r>
                      <a:endParaRPr lang="en-US" dirty="0">
                        <a:solidFill>
                          <a:srgbClr val="000000"/>
                        </a:solidFill>
                      </a:endParaRPr>
                    </a:p>
                  </a:txBody>
                  <a:tcPr>
                    <a:solidFill>
                      <a:schemeClr val="bg2">
                        <a:lumMod val="40000"/>
                        <a:lumOff val="60000"/>
                      </a:schemeClr>
                    </a:solidFill>
                  </a:tcPr>
                </a:tc>
              </a:tr>
              <a:tr h="370840">
                <a:tc>
                  <a:txBody>
                    <a:bodyPr/>
                    <a:lstStyle/>
                    <a:p>
                      <a:r>
                        <a:rPr lang="en-US" dirty="0" smtClean="0"/>
                        <a:t>MED</a:t>
                      </a:r>
                      <a:endParaRPr lang="en-US" dirty="0"/>
                    </a:p>
                  </a:txBody>
                  <a:tcPr>
                    <a:solidFill>
                      <a:schemeClr val="bg1">
                        <a:alpha val="20000"/>
                      </a:schemeClr>
                    </a:solidFill>
                  </a:tcPr>
                </a:tc>
                <a:tc>
                  <a:txBody>
                    <a:bodyPr/>
                    <a:lstStyle/>
                    <a:p>
                      <a:r>
                        <a:rPr lang="en-US" dirty="0" smtClean="0"/>
                        <a:t>Cloud Deployability</a:t>
                      </a:r>
                      <a:endParaRPr lang="en-US" dirty="0"/>
                    </a:p>
                  </a:txBody>
                  <a:tcPr>
                    <a:solidFill>
                      <a:schemeClr val="bg1">
                        <a:alpha val="20000"/>
                      </a:schemeClr>
                    </a:solidFill>
                  </a:tcPr>
                </a:tc>
                <a:tc>
                  <a:txBody>
                    <a:bodyPr/>
                    <a:lstStyle/>
                    <a:p>
                      <a:pPr algn="l"/>
                      <a:r>
                        <a:rPr lang="en-US" dirty="0" smtClean="0"/>
                        <a:t>Launch and</a:t>
                      </a:r>
                      <a:r>
                        <a:rPr lang="en-US" baseline="0" dirty="0" smtClean="0"/>
                        <a:t> configuration time</a:t>
                      </a:r>
                      <a:endParaRPr lang="en-US" dirty="0"/>
                    </a:p>
                  </a:txBody>
                  <a:tcPr>
                    <a:solidFill>
                      <a:schemeClr val="bg1">
                        <a:alpha val="20000"/>
                      </a:schemeClr>
                    </a:solidFill>
                  </a:tcPr>
                </a:tc>
                <a:tc>
                  <a:txBody>
                    <a:bodyPr/>
                    <a:lstStyle/>
                    <a:p>
                      <a:pPr algn="l"/>
                      <a:r>
                        <a:rPr lang="en-US" dirty="0" smtClean="0">
                          <a:solidFill>
                            <a:srgbClr val="FF0000"/>
                          </a:solidFill>
                        </a:rPr>
                        <a:t>Not</a:t>
                      </a:r>
                      <a:r>
                        <a:rPr lang="en-US" baseline="0" dirty="0" smtClean="0">
                          <a:solidFill>
                            <a:srgbClr val="FF0000"/>
                          </a:solidFill>
                        </a:rPr>
                        <a:t> Verified</a:t>
                      </a:r>
                      <a:endParaRPr lang="en-US" dirty="0">
                        <a:solidFill>
                          <a:srgbClr val="FF0000"/>
                        </a:solidFill>
                      </a:endParaRPr>
                    </a:p>
                  </a:txBody>
                  <a:tcPr>
                    <a:solidFill>
                      <a:schemeClr val="bg1">
                        <a:alpha val="20000"/>
                      </a:schemeClr>
                    </a:solidFill>
                  </a:tcPr>
                </a:tc>
              </a:tr>
            </a:tbl>
          </a:graphicData>
        </a:graphic>
      </p:graphicFrame>
    </p:spTree>
    <p:extLst>
      <p:ext uri="{BB962C8B-B14F-4D97-AF65-F5344CB8AC3E}">
        <p14:creationId xmlns:p14="http://schemas.microsoft.com/office/powerpoint/2010/main" val="2059560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Roadmap</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87408321"/>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1066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September</a:t>
            </a:r>
            <a:endParaRPr lang="en-US" sz="1600" b="1" dirty="0"/>
          </a:p>
        </p:txBody>
      </p:sp>
      <p:sp>
        <p:nvSpPr>
          <p:cNvPr id="8" name="Rectangle 7"/>
          <p:cNvSpPr/>
          <p:nvPr/>
        </p:nvSpPr>
        <p:spPr>
          <a:xfrm>
            <a:off x="3124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October</a:t>
            </a:r>
            <a:endParaRPr lang="en-US" sz="1600" b="1" dirty="0"/>
          </a:p>
        </p:txBody>
      </p:sp>
      <p:sp>
        <p:nvSpPr>
          <p:cNvPr id="9" name="Rectangle 8"/>
          <p:cNvSpPr/>
          <p:nvPr/>
        </p:nvSpPr>
        <p:spPr>
          <a:xfrm>
            <a:off x="5410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November</a:t>
            </a:r>
            <a:endParaRPr lang="en-US" sz="1600" b="1" dirty="0"/>
          </a:p>
        </p:txBody>
      </p:sp>
      <p:sp>
        <p:nvSpPr>
          <p:cNvPr id="10" name="Rectangle 9"/>
          <p:cNvSpPr/>
          <p:nvPr/>
        </p:nvSpPr>
        <p:spPr>
          <a:xfrm>
            <a:off x="7696200" y="1295400"/>
            <a:ext cx="10668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December</a:t>
            </a:r>
            <a:endParaRPr lang="en-US" sz="1600" b="1" dirty="0"/>
          </a:p>
        </p:txBody>
      </p:sp>
      <p:sp>
        <p:nvSpPr>
          <p:cNvPr id="12" name="AutoShape 48"/>
          <p:cNvSpPr>
            <a:spLocks noChangeArrowheads="1"/>
          </p:cNvSpPr>
          <p:nvPr/>
        </p:nvSpPr>
        <p:spPr bwMode="auto">
          <a:xfrm>
            <a:off x="75438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7737058" y="5257800"/>
            <a:ext cx="102594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Reflection</a:t>
            </a:r>
          </a:p>
          <a:p>
            <a:pPr eaLnBrk="1" hangingPunct="1"/>
            <a:r>
              <a:rPr lang="en-US" sz="1600" dirty="0" smtClean="0">
                <a:latin typeface="Calibri"/>
                <a:cs typeface="Calibri"/>
              </a:rPr>
              <a:t>Paper</a:t>
            </a:r>
            <a:endParaRPr lang="en-US" sz="1600" dirty="0">
              <a:latin typeface="Calibri"/>
              <a:cs typeface="Calibri"/>
            </a:endParaRP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AutoShape 48"/>
          <p:cNvSpPr>
            <a:spLocks noChangeArrowheads="1"/>
          </p:cNvSpPr>
          <p:nvPr/>
        </p:nvSpPr>
        <p:spPr bwMode="auto">
          <a:xfrm>
            <a:off x="8382000" y="5562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6705600" y="3429000"/>
            <a:ext cx="10567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Package &amp;</a:t>
            </a:r>
          </a:p>
          <a:p>
            <a:pPr eaLnBrk="1" hangingPunct="1"/>
            <a:r>
              <a:rPr lang="en-US" sz="1600" dirty="0" smtClean="0">
                <a:latin typeface="Calibri"/>
                <a:cs typeface="Calibri"/>
              </a:rPr>
              <a:t>Delivery</a:t>
            </a:r>
          </a:p>
        </p:txBody>
      </p:sp>
      <p:sp>
        <p:nvSpPr>
          <p:cNvPr id="25" name="AutoShape 48"/>
          <p:cNvSpPr>
            <a:spLocks noChangeArrowheads="1"/>
          </p:cNvSpPr>
          <p:nvPr/>
        </p:nvSpPr>
        <p:spPr bwMode="auto">
          <a:xfrm>
            <a:off x="6553200" y="4419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4648200" y="2844224"/>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a:t>
            </a:r>
          </a:p>
          <a:p>
            <a:pPr eaLnBrk="1" hangingPunct="1"/>
            <a:r>
              <a:rPr lang="en-US" sz="1600" dirty="0" smtClean="0">
                <a:latin typeface="Calibri"/>
                <a:cs typeface="Calibri"/>
              </a:rPr>
              <a:t>Frozen</a:t>
            </a:r>
            <a:endParaRPr lang="en-US" sz="1600" dirty="0">
              <a:latin typeface="Calibri"/>
              <a:cs typeface="Calibri"/>
            </a:endParaRPr>
          </a:p>
        </p:txBody>
      </p:sp>
      <p:sp>
        <p:nvSpPr>
          <p:cNvPr id="28" name="AutoShape 48"/>
          <p:cNvSpPr>
            <a:spLocks noChangeArrowheads="1"/>
          </p:cNvSpPr>
          <p:nvPr/>
        </p:nvSpPr>
        <p:spPr bwMode="auto">
          <a:xfrm>
            <a:off x="50292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533400" y="2819400"/>
            <a:ext cx="1143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Verification</a:t>
            </a:r>
          </a:p>
          <a:p>
            <a:pPr eaLnBrk="1" hangingPunct="1"/>
            <a:r>
              <a:rPr lang="en-US" sz="1600" dirty="0" smtClean="0">
                <a:latin typeface="Calibri"/>
                <a:cs typeface="Calibri"/>
              </a:rPr>
              <a:t>Scoped</a:t>
            </a:r>
            <a:endParaRPr lang="en-US" sz="1600" dirty="0">
              <a:latin typeface="Calibri"/>
              <a:cs typeface="Calibri"/>
            </a:endParaRPr>
          </a:p>
        </p:txBody>
      </p:sp>
      <p:sp>
        <p:nvSpPr>
          <p:cNvPr id="31" name="TextBox 22"/>
          <p:cNvSpPr txBox="1">
            <a:spLocks noChangeArrowheads="1"/>
          </p:cNvSpPr>
          <p:nvPr/>
        </p:nvSpPr>
        <p:spPr bwMode="auto">
          <a:xfrm>
            <a:off x="5334000" y="4538246"/>
            <a:ext cx="16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Poster Session</a:t>
            </a:r>
          </a:p>
        </p:txBody>
      </p:sp>
      <p:sp>
        <p:nvSpPr>
          <p:cNvPr id="3" name="Slide Number Placeholder 2"/>
          <p:cNvSpPr>
            <a:spLocks noGrp="1"/>
          </p:cNvSpPr>
          <p:nvPr>
            <p:ph type="sldNum" sz="quarter" idx="10"/>
          </p:nvPr>
        </p:nvSpPr>
        <p:spPr/>
        <p:txBody>
          <a:bodyPr/>
          <a:lstStyle/>
          <a:p>
            <a:fld id="{8BE75BF4-F827-664A-A667-67002CB07057}" type="slidenum">
              <a:rPr lang="en-US" smtClean="0"/>
              <a:pPr/>
              <a:t>36</a:t>
            </a:fld>
            <a:endParaRPr lang="en-US"/>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9" name="AutoShape 48"/>
          <p:cNvSpPr>
            <a:spLocks noChangeArrowheads="1"/>
          </p:cNvSpPr>
          <p:nvPr/>
        </p:nvSpPr>
        <p:spPr bwMode="auto">
          <a:xfrm>
            <a:off x="62484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4" name="Rectangle 43"/>
          <p:cNvSpPr/>
          <p:nvPr/>
        </p:nvSpPr>
        <p:spPr>
          <a:xfrm>
            <a:off x="533400" y="1295400"/>
            <a:ext cx="533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US" sz="1600" b="1" dirty="0"/>
          </a:p>
        </p:txBody>
      </p:sp>
      <p:sp>
        <p:nvSpPr>
          <p:cNvPr id="45" name="TextBox 1"/>
          <p:cNvSpPr txBox="1">
            <a:spLocks noChangeArrowheads="1"/>
          </p:cNvSpPr>
          <p:nvPr/>
        </p:nvSpPr>
        <p:spPr bwMode="auto">
          <a:xfrm>
            <a:off x="5257800" y="3429000"/>
            <a:ext cx="117021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a:t>
            </a:r>
          </a:p>
          <a:p>
            <a:pPr eaLnBrk="1" hangingPunct="1"/>
            <a:r>
              <a:rPr lang="en-US" sz="1600" dirty="0" smtClean="0">
                <a:latin typeface="Calibri"/>
                <a:cs typeface="Calibri"/>
              </a:rPr>
              <a:t>Decision</a:t>
            </a:r>
            <a:endParaRPr lang="en-US" sz="1600" dirty="0">
              <a:latin typeface="Calibri"/>
              <a:cs typeface="Calibri"/>
            </a:endParaRPr>
          </a:p>
        </p:txBody>
      </p:sp>
      <p:sp>
        <p:nvSpPr>
          <p:cNvPr id="47" name="AutoShape 48"/>
          <p:cNvSpPr>
            <a:spLocks noChangeArrowheads="1"/>
          </p:cNvSpPr>
          <p:nvPr/>
        </p:nvSpPr>
        <p:spPr bwMode="auto">
          <a:xfrm>
            <a:off x="9144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Tree>
    <p:extLst>
      <p:ext uri="{BB962C8B-B14F-4D97-AF65-F5344CB8AC3E}">
        <p14:creationId xmlns:p14="http://schemas.microsoft.com/office/powerpoint/2010/main" val="261502828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Team Roles – Fall 2012</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a:cs typeface="Calibri"/>
              </a:rPr>
              <a:t>Quality Assurance </a:t>
            </a:r>
            <a:r>
              <a:rPr lang="en-US" sz="1600" dirty="0" smtClean="0">
                <a:latin typeface="Calibri"/>
                <a:cs typeface="Calibri"/>
              </a:rPr>
              <a:t>Lead</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mj-lt"/>
                <a:cs typeface="Arial"/>
              </a:rPr>
              <a:t>Development </a:t>
            </a:r>
            <a:r>
              <a:rPr lang="en-US" sz="1600" dirty="0" smtClean="0">
                <a:latin typeface="+mj-lt"/>
                <a:cs typeface="Arial"/>
              </a:rPr>
              <a:t>Lead</a:t>
            </a:r>
            <a:endParaRPr lang="en-US" sz="1600" dirty="0">
              <a:latin typeface="+mj-lt"/>
              <a:cs typeface="Arial"/>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a:latin typeface="Calibri" charset="0"/>
              </a:rPr>
              <a:t>Team </a:t>
            </a:r>
            <a:r>
              <a:rPr lang="en-US" sz="1600" dirty="0" smtClean="0">
                <a:latin typeface="Calibri" charset="0"/>
              </a:rPr>
              <a:t>Lead</a:t>
            </a:r>
            <a:endParaRPr lang="en-US" sz="1600" dirty="0">
              <a:latin typeface="Calibri" charset="0"/>
            </a:endParaRPr>
          </a:p>
        </p:txBody>
      </p:sp>
      <p:sp>
        <p:nvSpPr>
          <p:cNvPr id="4114" name="TextBox 2"/>
          <p:cNvSpPr txBox="1">
            <a:spLocks noChangeArrowheads="1"/>
          </p:cNvSpPr>
          <p:nvPr/>
        </p:nvSpPr>
        <p:spPr bwMode="auto">
          <a:xfrm>
            <a:off x="5943600" y="1676400"/>
            <a:ext cx="2667000"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t>Chief Architect</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Calibri"/>
                <a:cs typeface="Calibri"/>
              </a:rPr>
              <a:t>Planning </a:t>
            </a:r>
            <a:r>
              <a:rPr lang="en-US" sz="1600" dirty="0" smtClean="0">
                <a:latin typeface="Calibri"/>
                <a:cs typeface="Calibri"/>
              </a:rPr>
              <a:t>Manager</a:t>
            </a:r>
            <a:endParaRPr lang="en-US" sz="1600" dirty="0">
              <a:latin typeface="Calibri"/>
              <a:cs typeface="Calibri"/>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37</a:t>
            </a:fld>
            <a:endParaRPr lang="en-US" dirty="0"/>
          </a:p>
        </p:txBody>
      </p:sp>
    </p:spTree>
    <p:extLst>
      <p:ext uri="{BB962C8B-B14F-4D97-AF65-F5344CB8AC3E}">
        <p14:creationId xmlns:p14="http://schemas.microsoft.com/office/powerpoint/2010/main" val="28218388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38</a:t>
            </a:fld>
            <a:endParaRPr lang="en-US"/>
          </a:p>
        </p:txBody>
      </p:sp>
    </p:spTree>
    <p:extLst>
      <p:ext uri="{BB962C8B-B14F-4D97-AF65-F5344CB8AC3E}">
        <p14:creationId xmlns:p14="http://schemas.microsoft.com/office/powerpoint/2010/main" val="354296976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Detailed Design Reviews</a:t>
            </a:r>
            <a:endParaRPr lang="en-US" dirty="0"/>
          </a:p>
        </p:txBody>
      </p:sp>
      <p:sp>
        <p:nvSpPr>
          <p:cNvPr id="3" name="Content Placeholder 2"/>
          <p:cNvSpPr>
            <a:spLocks noGrp="1"/>
          </p:cNvSpPr>
          <p:nvPr>
            <p:ph idx="1"/>
          </p:nvPr>
        </p:nvSpPr>
        <p:spPr/>
        <p:txBody>
          <a:bodyPr/>
          <a:lstStyle/>
          <a:p>
            <a:r>
              <a:rPr lang="en-US" dirty="0" smtClean="0"/>
              <a:t>Check conformance to architectural design</a:t>
            </a:r>
          </a:p>
          <a:p>
            <a:r>
              <a:rPr lang="en-US" dirty="0" smtClean="0"/>
              <a:t>Check appropriate use of technologies and idioms</a:t>
            </a:r>
          </a:p>
          <a:p>
            <a:r>
              <a:rPr lang="en-US" dirty="0" smtClean="0"/>
              <a:t>Identify “architectural gaps”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39</a:t>
            </a:fld>
            <a:endParaRPr lang="en-US"/>
          </a:p>
        </p:txBody>
      </p:sp>
    </p:spTree>
    <p:extLst>
      <p:ext uri="{BB962C8B-B14F-4D97-AF65-F5344CB8AC3E}">
        <p14:creationId xmlns:p14="http://schemas.microsoft.com/office/powerpoint/2010/main" val="409135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grpSp>
        <p:nvGrpSpPr>
          <p:cNvPr id="4" name="Group 1"/>
          <p:cNvGrpSpPr>
            <a:grpSpLocks/>
          </p:cNvGrpSpPr>
          <p:nvPr/>
        </p:nvGrpSpPr>
        <p:grpSpPr bwMode="auto">
          <a:xfrm>
            <a:off x="1752600" y="2209800"/>
            <a:ext cx="1066800" cy="2192619"/>
            <a:chOff x="766762" y="2209800"/>
            <a:chExt cx="1066800" cy="2192619"/>
          </a:xfrm>
        </p:grpSpPr>
        <p:pic>
          <p:nvPicPr>
            <p:cNvPr id="5" name="Picture 23" descr="Screen Shot 2011-12-13 at 9.03.4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Grace</a:t>
              </a:r>
            </a:p>
            <a:p>
              <a:pPr algn="ctr"/>
              <a:r>
                <a:rPr lang="en-US" sz="2400" dirty="0"/>
                <a:t>Lewis</a:t>
              </a:r>
            </a:p>
          </p:txBody>
        </p:sp>
      </p:grpSp>
      <p:grpSp>
        <p:nvGrpSpPr>
          <p:cNvPr id="7" name="Group 2"/>
          <p:cNvGrpSpPr>
            <a:grpSpLocks/>
          </p:cNvGrpSpPr>
          <p:nvPr/>
        </p:nvGrpSpPr>
        <p:grpSpPr bwMode="auto">
          <a:xfrm>
            <a:off x="3427412" y="2209800"/>
            <a:ext cx="1600200" cy="2192978"/>
            <a:chOff x="2438400" y="2209800"/>
            <a:chExt cx="1600200" cy="2192435"/>
          </a:xfrm>
        </p:grpSpPr>
        <p:pic>
          <p:nvPicPr>
            <p:cNvPr id="8" name="Picture 22" descr="Screen Shot 2011-12-13 at 9.04.0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7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Mel </a:t>
              </a:r>
              <a:r>
                <a:rPr lang="en-US" sz="2400" dirty="0" err="1" smtClean="0"/>
                <a:t>Rosso</a:t>
              </a:r>
              <a:r>
                <a:rPr lang="en-US" sz="2400" dirty="0"/>
                <a:t>-</a:t>
              </a:r>
            </a:p>
            <a:p>
              <a:pPr algn="ctr"/>
              <a:r>
                <a:rPr lang="en-US" sz="2400" dirty="0" err="1"/>
                <a:t>Llopart</a:t>
              </a:r>
              <a:endParaRPr lang="en-US" sz="2400" dirty="0"/>
            </a:p>
          </p:txBody>
        </p:sp>
      </p:grpSp>
      <p:grpSp>
        <p:nvGrpSpPr>
          <p:cNvPr id="10" name="Group 3"/>
          <p:cNvGrpSpPr>
            <a:grpSpLocks/>
          </p:cNvGrpSpPr>
          <p:nvPr/>
        </p:nvGrpSpPr>
        <p:grpSpPr bwMode="auto">
          <a:xfrm>
            <a:off x="5710237" y="2209800"/>
            <a:ext cx="1295400" cy="2192619"/>
            <a:chOff x="4692915" y="2209800"/>
            <a:chExt cx="1295400" cy="2192619"/>
          </a:xfrm>
        </p:grpSpPr>
        <p:pic>
          <p:nvPicPr>
            <p:cNvPr id="11" name="Picture 24" descr="Screen Shot 2011-12-13 at 9.25.07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Bradley</a:t>
              </a:r>
            </a:p>
            <a:p>
              <a:pPr algn="ctr"/>
              <a:r>
                <a:rPr lang="en-US" sz="2400" dirty="0" err="1"/>
                <a:t>Schmerl</a:t>
              </a:r>
              <a:r>
                <a:rPr lang="en-US" sz="2400" dirty="0"/>
                <a:t> </a:t>
              </a:r>
            </a:p>
          </p:txBody>
        </p:sp>
      </p:grpSp>
    </p:spTree>
    <p:extLst>
      <p:ext uri="{BB962C8B-B14F-4D97-AF65-F5344CB8AC3E}">
        <p14:creationId xmlns:p14="http://schemas.microsoft.com/office/powerpoint/2010/main" val="21876463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Unit Testing</a:t>
            </a:r>
            <a:endParaRPr lang="en-US" dirty="0"/>
          </a:p>
        </p:txBody>
      </p:sp>
      <p:sp>
        <p:nvSpPr>
          <p:cNvPr id="3" name="Content Placeholder 2"/>
          <p:cNvSpPr>
            <a:spLocks noGrp="1"/>
          </p:cNvSpPr>
          <p:nvPr>
            <p:ph idx="1"/>
          </p:nvPr>
        </p:nvSpPr>
        <p:spPr/>
        <p:txBody>
          <a:bodyPr/>
          <a:lstStyle/>
          <a:p>
            <a:r>
              <a:rPr lang="en-US" dirty="0" smtClean="0"/>
              <a:t>Limited to functionality required for primary assurance activities</a:t>
            </a:r>
          </a:p>
          <a:p>
            <a:r>
              <a:rPr lang="en-US" dirty="0" smtClean="0"/>
              <a:t>Ensure components do not become brittle as prototype evolves</a:t>
            </a:r>
          </a:p>
          <a:p>
            <a:pPr marL="0" indent="0">
              <a:buNone/>
            </a:pP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40</a:t>
            </a:fld>
            <a:endParaRPr lang="en-US"/>
          </a:p>
        </p:txBody>
      </p:sp>
    </p:spTree>
    <p:extLst>
      <p:ext uri="{BB962C8B-B14F-4D97-AF65-F5344CB8AC3E}">
        <p14:creationId xmlns:p14="http://schemas.microsoft.com/office/powerpoint/2010/main" val="1819507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Smoke Testing</a:t>
            </a:r>
            <a:endParaRPr lang="en-US" dirty="0"/>
          </a:p>
        </p:txBody>
      </p:sp>
      <p:sp>
        <p:nvSpPr>
          <p:cNvPr id="3" name="Content Placeholder 2"/>
          <p:cNvSpPr>
            <a:spLocks noGrp="1"/>
          </p:cNvSpPr>
          <p:nvPr>
            <p:ph idx="1"/>
          </p:nvPr>
        </p:nvSpPr>
        <p:spPr/>
        <p:txBody>
          <a:bodyPr/>
          <a:lstStyle/>
          <a:p>
            <a:r>
              <a:rPr lang="en-US" dirty="0" smtClean="0"/>
              <a:t>Rehearse test cases locally prior to execution on AWS</a:t>
            </a:r>
          </a:p>
          <a:p>
            <a:r>
              <a:rPr lang="en-US" dirty="0" smtClean="0"/>
              <a:t>Identify “show-stoppers” (e.g., concurrency or configuration issues)</a:t>
            </a:r>
          </a:p>
          <a:p>
            <a:r>
              <a:rPr lang="en-US" dirty="0" smtClean="0"/>
              <a:t>Ensure adequacy and correctness of test data and analysis tools</a:t>
            </a:r>
          </a:p>
          <a:p>
            <a:r>
              <a:rPr lang="en-US" dirty="0" smtClean="0"/>
              <a:t>Ensure test team understands how to execute test plan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41</a:t>
            </a:fld>
            <a:endParaRPr lang="en-US"/>
          </a:p>
        </p:txBody>
      </p:sp>
    </p:spTree>
    <p:extLst>
      <p:ext uri="{BB962C8B-B14F-4D97-AF65-F5344CB8AC3E}">
        <p14:creationId xmlns:p14="http://schemas.microsoft.com/office/powerpoint/2010/main" val="120288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3429000" y="3200400"/>
            <a:ext cx="55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dirty="0">
                <a:latin typeface="+mn-lt"/>
              </a:rPr>
              <a:t>A leading provider of energy management</a:t>
            </a:r>
          </a:p>
          <a:p>
            <a:pPr eaLnBrk="1" hangingPunct="1"/>
            <a:r>
              <a:rPr lang="en-US" sz="2400" i="1" dirty="0">
                <a:latin typeface="+mn-lt"/>
              </a:rPr>
              <a:t> applications for the smart grid</a:t>
            </a:r>
          </a:p>
        </p:txBody>
      </p:sp>
      <p:sp>
        <p:nvSpPr>
          <p:cNvPr id="6" name="TextBox 11"/>
          <p:cNvSpPr txBox="1">
            <a:spLocks noChangeArrowheads="1"/>
          </p:cNvSpPr>
          <p:nvPr/>
        </p:nvSpPr>
        <p:spPr bwMode="auto">
          <a:xfrm>
            <a:off x="4876800" y="5029200"/>
            <a:ext cx="39164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b="1" dirty="0">
                <a:latin typeface="+mn-lt"/>
              </a:rPr>
              <a:t>Jake Thompson</a:t>
            </a:r>
          </a:p>
          <a:p>
            <a:pPr eaLnBrk="1" hangingPunct="1"/>
            <a:r>
              <a:rPr lang="en-US" sz="2400" dirty="0">
                <a:latin typeface="+mn-lt"/>
              </a:rPr>
              <a:t>Mgr. of Advanced Technology</a:t>
            </a:r>
          </a:p>
          <a:p>
            <a:pPr eaLnBrk="1" hangingPunct="1"/>
            <a:r>
              <a:rPr lang="en-US" sz="2400" dirty="0">
                <a:latin typeface="+mn-lt"/>
              </a:rPr>
              <a:t>EnerNOC, Inc.</a:t>
            </a:r>
          </a:p>
        </p:txBody>
      </p:sp>
      <p:sp>
        <p:nvSpPr>
          <p:cNvPr id="9" name="TextBox 1"/>
          <p:cNvSpPr txBox="1">
            <a:spLocks noChangeArrowheads="1"/>
          </p:cNvSpPr>
          <p:nvPr/>
        </p:nvSpPr>
        <p:spPr bwMode="auto">
          <a:xfrm>
            <a:off x="6248400" y="4114800"/>
            <a:ext cx="2605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u="sng" dirty="0" err="1">
                <a:latin typeface="+mn-lt"/>
              </a:rPr>
              <a:t>www.enernoc.com</a:t>
            </a:r>
            <a:endParaRPr lang="en-US" sz="2400" i="1" u="sng" dirty="0">
              <a:latin typeface="+mn-lt"/>
            </a:endParaRPr>
          </a:p>
        </p:txBody>
      </p:sp>
    </p:spTree>
    <p:extLst>
      <p:ext uri="{BB962C8B-B14F-4D97-AF65-F5344CB8AC3E}">
        <p14:creationId xmlns:p14="http://schemas.microsoft.com/office/powerpoint/2010/main" val="17591822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236C40-E453-DE49-A3C1-B4958185E1E8}" type="slidenum">
              <a:rPr lang="en-US" smtClean="0"/>
              <a:pPr/>
              <a:t>6</a:t>
            </a:fld>
            <a:endParaRPr lang="en-US"/>
          </a:p>
        </p:txBody>
      </p:sp>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7170705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E75BF4-F827-664A-A667-67002CB07057}" type="slidenum">
              <a:rPr lang="en-US" smtClean="0"/>
              <a:pPr/>
              <a:t>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85800" y="376535"/>
            <a:ext cx="7467600" cy="461665"/>
          </a:xfrm>
          <a:prstGeom prst="rect">
            <a:avLst/>
          </a:prstGeom>
          <a:noFill/>
        </p:spPr>
        <p:txBody>
          <a:bodyPr wrap="square" rtlCol="0">
            <a:spAutoFit/>
          </a:bodyPr>
          <a:lstStyle/>
          <a:p>
            <a:pPr algn="ctr"/>
            <a:r>
              <a:rPr lang="en-US" dirty="0" smtClean="0">
                <a:solidFill>
                  <a:schemeClr val="bg1"/>
                </a:solidFill>
                <a:latin typeface="+mn-lt"/>
              </a:rPr>
              <a:t>“Biggest blackout in 10 years hits India”</a:t>
            </a:r>
            <a:endParaRPr lang="en-US" dirty="0">
              <a:solidFill>
                <a:schemeClr val="bg1"/>
              </a:solidFill>
              <a:latin typeface="+mn-lt"/>
            </a:endParaRPr>
          </a:p>
        </p:txBody>
      </p:sp>
    </p:spTree>
    <p:extLst>
      <p:ext uri="{BB962C8B-B14F-4D97-AF65-F5344CB8AC3E}">
        <p14:creationId xmlns:p14="http://schemas.microsoft.com/office/powerpoint/2010/main" val="1703080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Content Placeholder 2"/>
          <p:cNvSpPr>
            <a:spLocks noGrp="1"/>
          </p:cNvSpPr>
          <p:nvPr>
            <p:ph idx="1"/>
          </p:nvPr>
        </p:nvSpPr>
        <p:spPr/>
        <p:txBody>
          <a:bodyPr/>
          <a:lstStyle/>
          <a:p>
            <a:r>
              <a:rPr lang="en-US" sz="2400" dirty="0" smtClean="0"/>
              <a:t>Active steps need to be taken when there is a disparity between energy demand and energy capacity. EnerNOC as an aggregator between utility companies and end-users. </a:t>
            </a:r>
          </a:p>
          <a:p>
            <a:r>
              <a:rPr lang="en-US" sz="2400" dirty="0" smtClean="0"/>
              <a:t>Automated management of assets such as HVAC*, lighting, and machinery. </a:t>
            </a:r>
          </a:p>
          <a:p>
            <a:r>
              <a:rPr lang="en-US" sz="2400" dirty="0" smtClean="0"/>
              <a:t>Open Automated Demand Response (OpenADR) is a draft standard describing an information and communication model for managing such assets.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
        <p:nvSpPr>
          <p:cNvPr id="5" name="TextBox 4"/>
          <p:cNvSpPr txBox="1"/>
          <p:nvPr/>
        </p:nvSpPr>
        <p:spPr>
          <a:xfrm>
            <a:off x="762000" y="5867400"/>
            <a:ext cx="4343400" cy="338554"/>
          </a:xfrm>
          <a:prstGeom prst="rect">
            <a:avLst/>
          </a:prstGeom>
          <a:noFill/>
        </p:spPr>
        <p:txBody>
          <a:bodyPr wrap="square" rtlCol="0">
            <a:spAutoFit/>
          </a:bodyPr>
          <a:lstStyle/>
          <a:p>
            <a:r>
              <a:rPr lang="en-US" sz="1600" dirty="0" smtClean="0"/>
              <a:t>*heating, ventilation, and air-conditioning</a:t>
            </a:r>
            <a:endParaRPr lang="en-US" sz="1600" dirty="0"/>
          </a:p>
        </p:txBody>
      </p:sp>
    </p:spTree>
    <p:extLst>
      <p:ext uri="{BB962C8B-B14F-4D97-AF65-F5344CB8AC3E}">
        <p14:creationId xmlns:p14="http://schemas.microsoft.com/office/powerpoint/2010/main" val="11362982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 and Deliverables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Design and deliver a reference architecture for a control system in accordance with the OpenADR 2.0 standard, exhibiting “quality attributes.”</a:t>
            </a:r>
          </a:p>
          <a:p>
            <a:pPr lvl="1" indent="-342900">
              <a:buFont typeface="Arial" pitchFamily="34" charset="0"/>
              <a:buChar char="•"/>
            </a:pPr>
            <a:r>
              <a:rPr lang="en-US" dirty="0" smtClean="0"/>
              <a:t>Scalability </a:t>
            </a:r>
          </a:p>
          <a:p>
            <a:pPr lvl="1" indent="-342900">
              <a:buFont typeface="Arial" pitchFamily="34" charset="0"/>
              <a:buChar char="•"/>
            </a:pPr>
            <a:r>
              <a:rPr lang="en-US" dirty="0" smtClean="0"/>
              <a:t>Extensibility </a:t>
            </a:r>
          </a:p>
          <a:p>
            <a:pPr lvl="1" indent="-342900">
              <a:buFont typeface="Arial" pitchFamily="34" charset="0"/>
              <a:buChar char="•"/>
            </a:pPr>
            <a:r>
              <a:rPr lang="en-US" dirty="0"/>
              <a:t>Performance </a:t>
            </a:r>
            <a:endParaRPr lang="en-US" dirty="0" smtClean="0"/>
          </a:p>
          <a:p>
            <a:pPr marL="457200" indent="-457200">
              <a:buFont typeface="+mj-lt"/>
              <a:buAutoNum type="arabicPeriod"/>
            </a:pPr>
            <a:r>
              <a:rPr lang="en-US" sz="2400" dirty="0" smtClean="0"/>
              <a:t>Implement and deliver a prototype to validate and demonstrate key architectural design decisions.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42643248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rgonauts_design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rgonauts_design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rgonauts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argonauts_design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rgonauts_design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rgonauts_design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6206</TotalTime>
  <Words>4623</Words>
  <Application>Microsoft Macintosh PowerPoint</Application>
  <PresentationFormat>On-screen Show (4:3)</PresentationFormat>
  <Paragraphs>764</Paragraphs>
  <Slides>41</Slides>
  <Notes>41</Notes>
  <HiddenSlides>0</HiddenSlides>
  <MMClips>0</MMClips>
  <ScaleCrop>false</ScaleCrop>
  <HeadingPairs>
    <vt:vector size="4" baseType="variant">
      <vt:variant>
        <vt:lpstr>Theme</vt:lpstr>
      </vt:variant>
      <vt:variant>
        <vt:i4>7</vt:i4>
      </vt:variant>
      <vt:variant>
        <vt:lpstr>Slide Titles</vt:lpstr>
      </vt:variant>
      <vt:variant>
        <vt:i4>41</vt:i4>
      </vt:variant>
    </vt:vector>
  </HeadingPairs>
  <TitlesOfParts>
    <vt:vector size="48" baseType="lpstr">
      <vt:lpstr>argonauts_design_basic</vt:lpstr>
      <vt:lpstr>argonauts_design_roadmap</vt:lpstr>
      <vt:lpstr>argonauts_approach</vt:lpstr>
      <vt:lpstr>Office Theme</vt:lpstr>
      <vt:lpstr>argonauts_design_team</vt:lpstr>
      <vt:lpstr>argonauts_design_project</vt:lpstr>
      <vt:lpstr>argonauts_design_progress</vt:lpstr>
      <vt:lpstr>PowerPoint Presentation</vt:lpstr>
      <vt:lpstr>Agenda</vt:lpstr>
      <vt:lpstr>Argonauts Team</vt:lpstr>
      <vt:lpstr>Studio Mentors</vt:lpstr>
      <vt:lpstr>Client – EnerNOC, Inc.</vt:lpstr>
      <vt:lpstr>PowerPoint Presentation</vt:lpstr>
      <vt:lpstr>PowerPoint Presentation</vt:lpstr>
      <vt:lpstr>Project Context – Demand Response</vt:lpstr>
      <vt:lpstr>Project Objectives and Deliverables</vt:lpstr>
      <vt:lpstr>Project Strategy</vt:lpstr>
      <vt:lpstr>Summer 2012 – Semester Goals</vt:lpstr>
      <vt:lpstr>Summer 2012 – Earned Value (EV) Chart</vt:lpstr>
      <vt:lpstr>Approach</vt:lpstr>
      <vt:lpstr>Planning, Estimation, and Tracking</vt:lpstr>
      <vt:lpstr>Planning, Estimation, and Tracking</vt:lpstr>
      <vt:lpstr>Planning, Estimation, and Tracking</vt:lpstr>
      <vt:lpstr>Planning, Estimation, and Tracking</vt:lpstr>
      <vt:lpstr>Planning, Estimation, and Tracking</vt:lpstr>
      <vt:lpstr>Top 3 Risks – Beginning of Summer 2012</vt:lpstr>
      <vt:lpstr>Top 3 Risks – End of Summer 2012</vt:lpstr>
      <vt:lpstr>Approach</vt:lpstr>
      <vt:lpstr>Quality Attributes</vt:lpstr>
      <vt:lpstr>Primary Quality Assurance Activities</vt:lpstr>
      <vt:lpstr>Defect Classification</vt:lpstr>
      <vt:lpstr>Secondary Quality Assurance Activities</vt:lpstr>
      <vt:lpstr>Approach</vt:lpstr>
      <vt:lpstr>Architectural Prototyping</vt:lpstr>
      <vt:lpstr>Architectural Prototyping</vt:lpstr>
      <vt:lpstr>Architectural Prototyping</vt:lpstr>
      <vt:lpstr>Architectural Prototyping</vt:lpstr>
      <vt:lpstr>Architectural Prototyping</vt:lpstr>
      <vt:lpstr>Architectural Prototyping</vt:lpstr>
      <vt:lpstr>Architectural Prototyping</vt:lpstr>
      <vt:lpstr>Prototyping Reflections</vt:lpstr>
      <vt:lpstr>Status of Architectural Verification</vt:lpstr>
      <vt:lpstr>Fall 2012 Roadmap</vt:lpstr>
      <vt:lpstr>Team Roles – Fall 2012</vt:lpstr>
      <vt:lpstr>Backup</vt:lpstr>
      <vt:lpstr>Quality Activity: Detailed Design Reviews</vt:lpstr>
      <vt:lpstr>Quality Activity: Unit Testing</vt:lpstr>
      <vt:lpstr>Quality Activity: Smoke Testing</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Matthew Lenzo</cp:lastModifiedBy>
  <cp:revision>374</cp:revision>
  <cp:lastPrinted>2012-08-09T15:55:09Z</cp:lastPrinted>
  <dcterms:created xsi:type="dcterms:W3CDTF">2012-05-08T14:45:18Z</dcterms:created>
  <dcterms:modified xsi:type="dcterms:W3CDTF">2012-08-09T15:58:16Z</dcterms:modified>
</cp:coreProperties>
</file>